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9"/>
  </p:handoutMasterIdLst>
  <p:sldIdLst>
    <p:sldId id="260" r:id="rId3"/>
    <p:sldId id="299" r:id="rId5"/>
    <p:sldId id="316" r:id="rId6"/>
    <p:sldId id="317" r:id="rId7"/>
    <p:sldId id="262" r:id="rId8"/>
    <p:sldId id="272" r:id="rId9"/>
    <p:sldId id="271" r:id="rId10"/>
    <p:sldId id="263" r:id="rId11"/>
    <p:sldId id="308" r:id="rId12"/>
    <p:sldId id="309" r:id="rId13"/>
    <p:sldId id="307" r:id="rId14"/>
    <p:sldId id="306" r:id="rId15"/>
    <p:sldId id="264" r:id="rId16"/>
    <p:sldId id="266" r:id="rId17"/>
    <p:sldId id="270" r:id="rId18"/>
    <p:sldId id="274" r:id="rId19"/>
    <p:sldId id="376" r:id="rId20"/>
    <p:sldId id="310" r:id="rId21"/>
    <p:sldId id="451" r:id="rId22"/>
    <p:sldId id="278" r:id="rId23"/>
    <p:sldId id="303" r:id="rId24"/>
    <p:sldId id="305" r:id="rId25"/>
    <p:sldId id="280" r:id="rId26"/>
    <p:sldId id="315" r:id="rId27"/>
    <p:sldId id="281" r:id="rId28"/>
    <p:sldId id="285" r:id="rId29"/>
    <p:sldId id="312" r:id="rId30"/>
    <p:sldId id="286" r:id="rId31"/>
    <p:sldId id="288" r:id="rId32"/>
    <p:sldId id="369" r:id="rId33"/>
    <p:sldId id="371" r:id="rId34"/>
    <p:sldId id="370" r:id="rId35"/>
    <p:sldId id="372" r:id="rId36"/>
    <p:sldId id="374" r:id="rId37"/>
    <p:sldId id="375" r:id="rId38"/>
    <p:sldId id="373" r:id="rId39"/>
    <p:sldId id="422" r:id="rId40"/>
    <p:sldId id="289" r:id="rId41"/>
    <p:sldId id="291" r:id="rId42"/>
    <p:sldId id="293" r:id="rId43"/>
    <p:sldId id="290" r:id="rId44"/>
    <p:sldId id="511" r:id="rId45"/>
    <p:sldId id="295" r:id="rId46"/>
    <p:sldId id="322" r:id="rId47"/>
    <p:sldId id="324" r:id="rId48"/>
    <p:sldId id="313" r:id="rId49"/>
    <p:sldId id="314" r:id="rId50"/>
    <p:sldId id="321" r:id="rId51"/>
    <p:sldId id="320" r:id="rId52"/>
    <p:sldId id="510" r:id="rId53"/>
    <p:sldId id="335" r:id="rId54"/>
    <p:sldId id="328" r:id="rId55"/>
    <p:sldId id="329" r:id="rId56"/>
    <p:sldId id="334" r:id="rId57"/>
    <p:sldId id="327" r:id="rId58"/>
    <p:sldId id="332" r:id="rId59"/>
    <p:sldId id="333" r:id="rId60"/>
    <p:sldId id="330" r:id="rId61"/>
    <p:sldId id="331" r:id="rId62"/>
    <p:sldId id="326" r:id="rId63"/>
    <p:sldId id="337" r:id="rId64"/>
    <p:sldId id="336" r:id="rId65"/>
    <p:sldId id="297" r:id="rId66"/>
    <p:sldId id="287" r:id="rId67"/>
    <p:sldId id="304" r:id="rId68"/>
    <p:sldId id="499" r:id="rId69"/>
    <p:sldId id="501" r:id="rId70"/>
    <p:sldId id="500" r:id="rId71"/>
    <p:sldId id="503" r:id="rId72"/>
    <p:sldId id="505" r:id="rId73"/>
    <p:sldId id="504" r:id="rId74"/>
    <p:sldId id="506" r:id="rId75"/>
    <p:sldId id="507" r:id="rId76"/>
    <p:sldId id="509" r:id="rId77"/>
    <p:sldId id="423"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autoAdjust="0"/>
    <p:restoredTop sz="99258" autoAdjust="0"/>
  </p:normalViewPr>
  <p:slideViewPr>
    <p:cSldViewPr snapToGrid="0">
      <p:cViewPr>
        <p:scale>
          <a:sx n="70" d="100"/>
          <a:sy n="70" d="100"/>
        </p:scale>
        <p:origin x="-6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handoutMaster" Target="handoutMasters/handoutMaster1.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2807E-3E73-4A01-8ABC-A9004B14291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smtClean="0"/>
              <a:t>合众</a:t>
            </a:r>
            <a:r>
              <a:rPr lang="en-US" altLang="zh-CN" smtClean="0"/>
              <a:t>IT</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4F3939-9BC4-4945-895C-411711095F0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09811-F5F1-493E-A2B4-05D59A6A9FD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smtClean="0"/>
              <a:t>合众</a:t>
            </a:r>
            <a:r>
              <a:rPr lang="en-US" altLang="zh-CN" smtClean="0"/>
              <a:t>IT</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11CBC-8BF8-4837-93AF-36E9521B523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A11CBC-8BF8-4837-93AF-36E9521B523D}" type="slidenum">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合众</a:t>
            </a:r>
            <a:r>
              <a:rPr lang="en-US" altLang="zh-CN" smtClean="0"/>
              <a:t>IT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合众</a:t>
            </a:r>
            <a:r>
              <a:rPr lang="en-US" altLang="zh-CN" smtClean="0"/>
              <a:t>IT</a:t>
            </a:r>
            <a:endParaRPr lang="zh-CN" altLang="en-US"/>
          </a:p>
        </p:txBody>
      </p:sp>
      <p:sp>
        <p:nvSpPr>
          <p:cNvPr id="5" name="灯片编号占位符 4"/>
          <p:cNvSpPr>
            <a:spLocks noGrp="1"/>
          </p:cNvSpPr>
          <p:nvPr>
            <p:ph type="sldNum" sz="quarter" idx="11"/>
          </p:nvPr>
        </p:nvSpPr>
        <p:spPr/>
        <p:txBody>
          <a:bodyPr/>
          <a:lstStyle/>
          <a:p>
            <a:fld id="{19A11CBC-8BF8-4837-93AF-36E9521B523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合众</a:t>
            </a:r>
            <a:r>
              <a:rPr lang="en-US" altLang="zh-CN" smtClean="0"/>
              <a:t>IT</a:t>
            </a:r>
            <a:endParaRPr lang="zh-CN" altLang="en-US"/>
          </a:p>
        </p:txBody>
      </p:sp>
      <p:sp>
        <p:nvSpPr>
          <p:cNvPr id="5" name="灯片编号占位符 4"/>
          <p:cNvSpPr>
            <a:spLocks noGrp="1"/>
          </p:cNvSpPr>
          <p:nvPr>
            <p:ph type="sldNum" sz="quarter" idx="11"/>
          </p:nvPr>
        </p:nvSpPr>
        <p:spPr/>
        <p:txBody>
          <a:bodyPr/>
          <a:lstStyle/>
          <a:p>
            <a:fld id="{19A11CBC-8BF8-4837-93AF-36E9521B52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合众</a:t>
            </a:r>
            <a:r>
              <a:rPr lang="en-US" altLang="zh-CN" smtClean="0"/>
              <a:t>IT</a:t>
            </a:r>
            <a:endParaRPr lang="zh-CN" altLang="en-US"/>
          </a:p>
        </p:txBody>
      </p:sp>
      <p:sp>
        <p:nvSpPr>
          <p:cNvPr id="5" name="灯片编号占位符 4"/>
          <p:cNvSpPr>
            <a:spLocks noGrp="1"/>
          </p:cNvSpPr>
          <p:nvPr>
            <p:ph type="sldNum" sz="quarter" idx="11"/>
          </p:nvPr>
        </p:nvSpPr>
        <p:spPr/>
        <p:txBody>
          <a:bodyPr/>
          <a:lstStyle/>
          <a:p>
            <a:fld id="{19A11CBC-8BF8-4837-93AF-36E9521B523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6864865" cy="6858000"/>
          </a:xfrm>
          <a:prstGeom prst="rect">
            <a:avLst/>
          </a:prstGeom>
        </p:spPr>
      </p:pic>
      <p:sp>
        <p:nvSpPr>
          <p:cNvPr id="2" name="Title 1"/>
          <p:cNvSpPr>
            <a:spLocks noGrp="1"/>
          </p:cNvSpPr>
          <p:nvPr>
            <p:ph type="ctrTitle"/>
          </p:nvPr>
        </p:nvSpPr>
        <p:spPr>
          <a:xfrm>
            <a:off x="3432432" y="2538074"/>
            <a:ext cx="8438444" cy="1127014"/>
          </a:xfrm>
        </p:spPr>
        <p:txBody>
          <a:bodyPr anchor="b">
            <a:noAutofit/>
          </a:bodyPr>
          <a:lstStyle>
            <a:lvl1pPr algn="r">
              <a:defRPr sz="5400" b="0" cap="none" spc="0">
                <a:ln w="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4218154" y="4164644"/>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a:xfrm>
            <a:off x="9948333" y="6041362"/>
            <a:ext cx="911939" cy="365125"/>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1187537" y="6041362"/>
            <a:ext cx="683339" cy="365125"/>
          </a:xfrm>
        </p:spPr>
        <p:txBody>
          <a:bodyPr/>
          <a:lstStyle/>
          <a:p>
            <a:fld id="{D57F1E4F-1CFF-5643-939E-217C01CDF565}" type="slidenum">
              <a:rPr lang="en-US" dirty="0">
                <a:solidFill>
                  <a:srgbClr val="90C226"/>
                </a:solidFill>
              </a:rPr>
            </a:fld>
            <a:endParaRPr lang="en-US" dirty="0">
              <a:solidFill>
                <a:srgbClr val="90C226"/>
              </a:solidFill>
            </a:endParaRPr>
          </a:p>
        </p:txBody>
      </p:sp>
      <p:sp>
        <p:nvSpPr>
          <p:cNvPr id="11" name="矩形 10"/>
          <p:cNvSpPr/>
          <p:nvPr userDrawn="1"/>
        </p:nvSpPr>
        <p:spPr>
          <a:xfrm>
            <a:off x="0" y="0"/>
            <a:ext cx="1478290" cy="523220"/>
          </a:xfrm>
          <a:prstGeom prst="rect">
            <a:avLst/>
          </a:prstGeom>
          <a:noFill/>
        </p:spPr>
        <p:txBody>
          <a:bodyPr wrap="none" lIns="91440" tIns="45720" rIns="91440" bIns="45720">
            <a:spAutoFit/>
          </a:bodyPr>
          <a:lstStyle/>
          <a:p>
            <a:pPr algn="ctr" defTabSz="457200"/>
            <a:r>
              <a:rPr lang="en-US" altLang="zh-CN" sz="2800" i="1" dirty="0">
                <a:ln>
                  <a:solidFill>
                    <a:prstClr val="white">
                      <a:lumMod val="95000"/>
                    </a:prstClr>
                  </a:solidFill>
                </a:ln>
                <a:solidFill>
                  <a:prstClr val="white"/>
                </a:solidFill>
                <a:latin typeface="Ebrima" panose="02000000000000000000" pitchFamily="2" charset="0"/>
                <a:ea typeface="Ebrima" panose="02000000000000000000" pitchFamily="2" charset="0"/>
                <a:cs typeface="Ebrima" panose="02000000000000000000" pitchFamily="2" charset="0"/>
              </a:rPr>
              <a:t>Union@</a:t>
            </a:r>
            <a:endParaRPr lang="zh-CN" altLang="en-US" sz="2000" dirty="0">
              <a:ln>
                <a:solidFill>
                  <a:prstClr val="white">
                    <a:lumMod val="95000"/>
                  </a:prstClr>
                </a:solidFill>
              </a:ln>
              <a:solidFill>
                <a:prstClr val="white"/>
              </a:solidFill>
              <a:latin typeface="Ebrima" panose="02000000000000000000" pitchFamily="2" charset="0"/>
              <a:cs typeface="Ebrima" panose="02000000000000000000" pitchFamily="2"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90C226">
                    <a:lumMod val="60000"/>
                    <a:lumOff val="40000"/>
                  </a:srgbClr>
                </a:solidFill>
              </a:rPr>
              <a:t>“</a:t>
            </a:r>
            <a:endParaRPr lang="en-US" sz="8000" dirty="0">
              <a:ln w="3175" cmpd="sng">
                <a:noFill/>
              </a:ln>
              <a:solidFill>
                <a:srgbClr val="90C226">
                  <a:lumMod val="60000"/>
                  <a:lumOff val="40000"/>
                </a:srgbClr>
              </a:solidFill>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90C226">
                    <a:lumMod val="60000"/>
                    <a:lumOff val="40000"/>
                  </a:srgbClr>
                </a:solidFill>
              </a:rPr>
              <a:t>”</a:t>
            </a:r>
            <a:endParaRPr lang="en-US" dirty="0">
              <a:solidFill>
                <a:srgbClr val="90C226">
                  <a:lumMod val="60000"/>
                  <a:lumOff val="40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90C226">
                    <a:lumMod val="60000"/>
                    <a:lumOff val="40000"/>
                  </a:srgbClr>
                </a:solidFill>
              </a:rPr>
              <a:t>“</a:t>
            </a:r>
            <a:endParaRPr lang="en-US" sz="8000" dirty="0">
              <a:ln w="3175" cmpd="sng">
                <a:noFill/>
              </a:ln>
              <a:solidFill>
                <a:srgbClr val="90C226">
                  <a:lumMod val="60000"/>
                  <a:lumOff val="40000"/>
                </a:srgbClr>
              </a:solidFil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90C226">
                    <a:lumMod val="60000"/>
                    <a:lumOff val="40000"/>
                  </a:srgbClr>
                </a:solidFill>
              </a:rPr>
              <a:t>”</a:t>
            </a:r>
            <a:endParaRPr lang="en-US" sz="8000" dirty="0">
              <a:ln w="3175" cmpd="sng">
                <a:noFill/>
              </a:ln>
              <a:solidFill>
                <a:srgbClr val="90C226">
                  <a:lumMod val="60000"/>
                  <a:lumOff val="40000"/>
                </a:srgb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9333C77-0158-454C-844F-B7AB9BD7DAD4}"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cstate="print">
            <a:lum/>
          </a:blip>
          <a:srcRect/>
          <a:stretch>
            <a:fillRect t="-8000" b="-8000"/>
          </a:stretch>
        </a:blipFill>
        <a:effectLst/>
      </p:bgPr>
    </p:bg>
    <p:spTree>
      <p:nvGrpSpPr>
        <p:cNvPr id="1" name=""/>
        <p:cNvGrpSpPr/>
        <p:nvPr/>
      </p:nvGrpSpPr>
      <p:grpSpPr>
        <a:xfrm>
          <a:off x="0" y="0"/>
          <a:ext cx="0" cy="0"/>
          <a:chOff x="0" y="0"/>
          <a:chExt cx="0" cy="0"/>
        </a:xfrm>
      </p:grpSpPr>
      <p:sp>
        <p:nvSpPr>
          <p:cNvPr id="6" name="矩形 5"/>
          <p:cNvSpPr/>
          <p:nvPr userDrawn="1"/>
        </p:nvSpPr>
        <p:spPr>
          <a:xfrm>
            <a:off x="3488573" y="5592970"/>
            <a:ext cx="4953599" cy="923330"/>
          </a:xfrm>
          <a:prstGeom prst="rect">
            <a:avLst/>
          </a:prstGeom>
          <a:noFill/>
        </p:spPr>
        <p:txBody>
          <a:bodyPr wrap="none" lIns="91440" tIns="45720" rIns="91440" bIns="45720">
            <a:spAutoFit/>
          </a:bodyPr>
          <a:lstStyle/>
          <a:p>
            <a:pPr algn="ctr" defTabSz="457200"/>
            <a:r>
              <a:rPr lang="en-US" altLang="zh-CN" sz="5400" i="1" dirty="0">
                <a:ln w="0"/>
                <a:solidFill>
                  <a:srgbClr val="90C226"/>
                </a:solidFill>
                <a:effectLst>
                  <a:outerShdw blurRad="38100" dist="25400" dir="5400000" algn="ctr" rotWithShape="0">
                    <a:srgbClr val="6E747A">
                      <a:alpha val="43000"/>
                    </a:srgbClr>
                  </a:outerShdw>
                  <a:reflection blurRad="6350" stA="50000" endA="300" endPos="50000" dist="29997" dir="5400000" sy="-100000" algn="bl" rotWithShape="0"/>
                </a:effectLst>
              </a:rPr>
              <a:t>Union@</a:t>
            </a:r>
            <a:r>
              <a:rPr lang="zh-CN" altLang="en-US" sz="4400" dirty="0">
                <a:ln w="0"/>
                <a:solidFill>
                  <a:srgbClr val="90C226"/>
                </a:solidFill>
                <a:effectLst>
                  <a:outerShdw blurRad="38100" dist="25400" dir="5400000" algn="ctr" rotWithShape="0">
                    <a:srgbClr val="6E747A">
                      <a:alpha val="43000"/>
                    </a:srgbClr>
                  </a:outerShdw>
                  <a:reflection blurRad="6350" stA="50000" endA="300" endPos="50000" dist="29997" dir="5400000" sy="-100000" algn="bl" rotWithShape="0"/>
                </a:effectLst>
              </a:rPr>
              <a:t>合众艾特</a:t>
            </a:r>
            <a:endParaRPr lang="zh-CN" altLang="en-US" sz="4400" dirty="0">
              <a:ln w="0"/>
              <a:solidFill>
                <a:srgbClr val="90C226"/>
              </a:solidFill>
              <a:effectLst>
                <a:outerShdw blurRad="38100" dist="25400" dir="5400000" algn="ctr" rotWithShape="0">
                  <a:srgbClr val="6E747A">
                    <a:alpha val="43000"/>
                  </a:srgbClr>
                </a:outerShdw>
                <a:reflection blurRad="6350" stA="50000" endA="300" endPos="50000" dist="29997" dir="5400000" sy="-100000" algn="bl" rotWithShape="0"/>
              </a:effectLs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
        <p:nvSpPr>
          <p:cNvPr id="7" name="文本框 6"/>
          <p:cNvSpPr txBox="1"/>
          <p:nvPr userDrawn="1"/>
        </p:nvSpPr>
        <p:spPr>
          <a:xfrm>
            <a:off x="10139850" y="6581001"/>
            <a:ext cx="3104644" cy="276999"/>
          </a:xfrm>
          <a:prstGeom prst="rect">
            <a:avLst/>
          </a:prstGeom>
          <a:noFill/>
        </p:spPr>
        <p:txBody>
          <a:bodyPr wrap="square" rtlCol="0">
            <a:spAutoFit/>
          </a:bodyPr>
          <a:lstStyle/>
          <a:p>
            <a:pPr defTabSz="457200"/>
            <a:r>
              <a:rPr lang="zh-CN" altLang="en-US" sz="1200" b="1" spc="50" dirty="0">
                <a:ln w="0"/>
                <a:solidFill>
                  <a:srgbClr val="EBEBEB"/>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合众艾特信息技术有限公司</a:t>
            </a:r>
            <a:endParaRPr lang="zh-CN" altLang="en-US" sz="1200" b="1" spc="50" dirty="0">
              <a:ln w="0"/>
              <a:solidFill>
                <a:srgbClr val="EBEBEB"/>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FF9F0C5-380F-41C2-899A-BAC0F0927E16}"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19954A3-9DFD-4C44-94BA-B95130A3BA1C}"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fld>
            <a:endParaRPr lang="en-US" dirty="0">
              <a:solidFill>
                <a:srgbClr val="90C226"/>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defTabSz="457200"/>
            <a:fld id="{D57F1E4F-1CFF-5643-939E-217C01CDF565}" type="slidenum">
              <a:rPr lang="en-US" dirty="0">
                <a:solidFill>
                  <a:srgbClr val="90C226"/>
                </a:solidFill>
              </a:rPr>
            </a:fld>
            <a:endParaRPr lang="en-US" dirty="0">
              <a:solidFill>
                <a:srgbClr val="90C226"/>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7.xml"/><Relationship Id="rId3" Type="http://schemas.openxmlformats.org/officeDocument/2006/relationships/image" Target="../media/image18.wmf"/><Relationship Id="rId2" Type="http://schemas.openxmlformats.org/officeDocument/2006/relationships/package" Target="../embeddings/Document1.docx"/><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0.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5.png"/><Relationship Id="rId1"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7.png"/><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70.png"/><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2.png"/><Relationship Id="rId1" Type="http://schemas.openxmlformats.org/officeDocument/2006/relationships/image" Target="../media/image7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8.pn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90.png"/><Relationship Id="rId1"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98.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1.png"/><Relationship Id="rId1"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3.png"/><Relationship Id="rId1"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107.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6.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7.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21.png"/><Relationship Id="rId1"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23.png"/><Relationship Id="rId1" Type="http://schemas.openxmlformats.org/officeDocument/2006/relationships/image" Target="../media/image12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2.png"/><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0.png"/><Relationship Id="rId1" Type="http://schemas.openxmlformats.org/officeDocument/2006/relationships/image" Target="../media/image12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2.png"/><Relationship Id="rId1" Type="http://schemas.openxmlformats.org/officeDocument/2006/relationships/image" Target="../media/image13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3379" y="399393"/>
            <a:ext cx="5044966" cy="584775"/>
          </a:xfrm>
          <a:prstGeom prst="rect">
            <a:avLst/>
          </a:prstGeom>
          <a:noFill/>
        </p:spPr>
        <p:txBody>
          <a:bodyPr wrap="square" rtlCol="0">
            <a:spAutoFit/>
          </a:bodyPr>
          <a:lstStyle/>
          <a:p>
            <a:r>
              <a:rPr lang="en-US" altLang="zh-CN" sz="3200" b="1" dirty="0" smtClean="0"/>
              <a:t>1. </a:t>
            </a:r>
            <a:r>
              <a:rPr lang="zh-CN" altLang="en-US" sz="3200" b="1" dirty="0"/>
              <a:t>介绍</a:t>
            </a:r>
            <a:endParaRPr lang="zh-CN" altLang="en-US" sz="3200" b="1" dirty="0"/>
          </a:p>
        </p:txBody>
      </p:sp>
      <p:sp>
        <p:nvSpPr>
          <p:cNvPr id="4" name="文本框 3"/>
          <p:cNvSpPr txBox="1"/>
          <p:nvPr/>
        </p:nvSpPr>
        <p:spPr>
          <a:xfrm>
            <a:off x="1207911" y="1354667"/>
            <a:ext cx="5475111" cy="584775"/>
          </a:xfrm>
          <a:prstGeom prst="rect">
            <a:avLst/>
          </a:prstGeom>
          <a:noFill/>
        </p:spPr>
        <p:txBody>
          <a:bodyPr wrap="square" rtlCol="0">
            <a:spAutoFit/>
          </a:bodyPr>
          <a:lstStyle/>
          <a:p>
            <a:r>
              <a:rPr lang="en-US" altLang="zh-CN" sz="3200" b="1" dirty="0" smtClean="0"/>
              <a:t>1</a:t>
            </a:r>
            <a:r>
              <a:rPr lang="zh-CN" altLang="en-US" sz="3200" b="1" dirty="0" smtClean="0"/>
              <a:t>：</a:t>
            </a:r>
            <a:r>
              <a:rPr lang="en-US" altLang="zh-CN" sz="3200" b="1" dirty="0" smtClean="0"/>
              <a:t>Monkey</a:t>
            </a:r>
            <a:r>
              <a:rPr lang="zh-CN" altLang="en-US" sz="3200" b="1" dirty="0" smtClean="0"/>
              <a:t>测试环境</a:t>
            </a:r>
            <a:endParaRPr lang="zh-CN" altLang="en-US" sz="3200" b="1" dirty="0"/>
          </a:p>
        </p:txBody>
      </p:sp>
      <p:sp>
        <p:nvSpPr>
          <p:cNvPr id="6" name="文本框 5"/>
          <p:cNvSpPr txBox="1"/>
          <p:nvPr/>
        </p:nvSpPr>
        <p:spPr>
          <a:xfrm>
            <a:off x="1207911" y="3202117"/>
            <a:ext cx="4504267" cy="584775"/>
          </a:xfrm>
          <a:prstGeom prst="rect">
            <a:avLst/>
          </a:prstGeom>
          <a:noFill/>
        </p:spPr>
        <p:txBody>
          <a:bodyPr wrap="square" rtlCol="0">
            <a:spAutoFit/>
          </a:bodyPr>
          <a:lstStyle/>
          <a:p>
            <a:r>
              <a:rPr lang="en-US" altLang="zh-CN" sz="3200" b="1" dirty="0" smtClean="0"/>
              <a:t>4</a:t>
            </a:r>
            <a:r>
              <a:rPr lang="zh-CN" altLang="en-US" sz="3200" b="1" dirty="0" smtClean="0"/>
              <a:t>：</a:t>
            </a:r>
            <a:r>
              <a:rPr lang="en-US" altLang="zh-CN" sz="2800" b="1" dirty="0" smtClean="0"/>
              <a:t>Monkey</a:t>
            </a:r>
            <a:r>
              <a:rPr lang="zh-CN" altLang="en-US" sz="2800" b="1" dirty="0" smtClean="0"/>
              <a:t>参数及用法</a:t>
            </a:r>
            <a:endParaRPr lang="zh-CN" altLang="en-US" sz="2800" b="1" dirty="0"/>
          </a:p>
        </p:txBody>
      </p:sp>
      <p:sp>
        <p:nvSpPr>
          <p:cNvPr id="7" name="文本框 6"/>
          <p:cNvSpPr txBox="1"/>
          <p:nvPr/>
        </p:nvSpPr>
        <p:spPr>
          <a:xfrm>
            <a:off x="1207911" y="3845466"/>
            <a:ext cx="4617156" cy="584775"/>
          </a:xfrm>
          <a:prstGeom prst="rect">
            <a:avLst/>
          </a:prstGeom>
          <a:noFill/>
        </p:spPr>
        <p:txBody>
          <a:bodyPr wrap="square" rtlCol="0">
            <a:spAutoFit/>
          </a:bodyPr>
          <a:lstStyle/>
          <a:p>
            <a:r>
              <a:rPr lang="en-US" altLang="zh-CN" sz="3200" b="1" dirty="0" smtClean="0"/>
              <a:t>5</a:t>
            </a:r>
            <a:r>
              <a:rPr lang="zh-CN" altLang="en-US" sz="3200" b="1" dirty="0" smtClean="0"/>
              <a:t>：</a:t>
            </a:r>
            <a:r>
              <a:rPr lang="en-US" altLang="zh-CN" sz="3200" b="1" dirty="0" smtClean="0"/>
              <a:t>Monkey</a:t>
            </a:r>
            <a:r>
              <a:rPr lang="zh-CN" altLang="en-US" sz="3200" b="1" dirty="0" smtClean="0"/>
              <a:t>真机测试</a:t>
            </a:r>
            <a:endParaRPr lang="zh-CN" altLang="en-US" sz="3200" b="1" dirty="0"/>
          </a:p>
        </p:txBody>
      </p:sp>
      <p:sp>
        <p:nvSpPr>
          <p:cNvPr id="8" name="文本框 7"/>
          <p:cNvSpPr txBox="1"/>
          <p:nvPr/>
        </p:nvSpPr>
        <p:spPr>
          <a:xfrm>
            <a:off x="1207911" y="4466355"/>
            <a:ext cx="5238045" cy="584775"/>
          </a:xfrm>
          <a:prstGeom prst="rect">
            <a:avLst/>
          </a:prstGeom>
          <a:noFill/>
        </p:spPr>
        <p:txBody>
          <a:bodyPr wrap="square" rtlCol="0">
            <a:spAutoFit/>
          </a:bodyPr>
          <a:lstStyle/>
          <a:p>
            <a:r>
              <a:rPr lang="en-US" altLang="zh-CN" sz="3200" b="1" dirty="0" smtClean="0"/>
              <a:t>6</a:t>
            </a:r>
            <a:r>
              <a:rPr lang="zh-CN" altLang="en-US" sz="3200" b="1" dirty="0" smtClean="0"/>
              <a:t>：</a:t>
            </a:r>
            <a:r>
              <a:rPr lang="en-US" altLang="zh-CN" sz="3200" b="1" dirty="0" smtClean="0"/>
              <a:t>Monkey</a:t>
            </a:r>
            <a:r>
              <a:rPr lang="zh-CN" altLang="en-US" sz="3200" b="1" dirty="0" smtClean="0"/>
              <a:t>结果分析</a:t>
            </a:r>
            <a:endParaRPr lang="zh-CN" altLang="en-US" sz="3200" b="1" dirty="0"/>
          </a:p>
        </p:txBody>
      </p:sp>
      <p:sp>
        <p:nvSpPr>
          <p:cNvPr id="9" name="文本框 8"/>
          <p:cNvSpPr txBox="1"/>
          <p:nvPr/>
        </p:nvSpPr>
        <p:spPr>
          <a:xfrm>
            <a:off x="1207911" y="1997234"/>
            <a:ext cx="6118578" cy="584775"/>
          </a:xfrm>
          <a:prstGeom prst="rect">
            <a:avLst/>
          </a:prstGeom>
          <a:noFill/>
        </p:spPr>
        <p:txBody>
          <a:bodyPr wrap="square" rtlCol="0">
            <a:spAutoFit/>
          </a:bodyPr>
          <a:lstStyle/>
          <a:p>
            <a:r>
              <a:rPr lang="en-US" altLang="zh-CN" sz="3200" b="1" dirty="0"/>
              <a:t>2</a:t>
            </a:r>
            <a:r>
              <a:rPr lang="zh-CN" altLang="en-US" sz="3200" b="1" dirty="0" smtClean="0"/>
              <a:t>：模拟器介绍使用</a:t>
            </a:r>
            <a:endParaRPr lang="zh-CN" altLang="en-US" sz="3200" b="1" dirty="0"/>
          </a:p>
        </p:txBody>
      </p:sp>
      <p:sp>
        <p:nvSpPr>
          <p:cNvPr id="10" name="文本框 9"/>
          <p:cNvSpPr txBox="1"/>
          <p:nvPr/>
        </p:nvSpPr>
        <p:spPr>
          <a:xfrm>
            <a:off x="1207911" y="2566141"/>
            <a:ext cx="4504267" cy="584775"/>
          </a:xfrm>
          <a:prstGeom prst="rect">
            <a:avLst/>
          </a:prstGeom>
          <a:noFill/>
        </p:spPr>
        <p:txBody>
          <a:bodyPr wrap="square" rtlCol="0">
            <a:spAutoFit/>
          </a:bodyPr>
          <a:lstStyle/>
          <a:p>
            <a:r>
              <a:rPr lang="en-US" altLang="zh-CN" sz="3200" b="1" dirty="0" smtClean="0"/>
              <a:t>3</a:t>
            </a:r>
            <a:r>
              <a:rPr lang="zh-CN" altLang="en-US" sz="3200" b="1" dirty="0" smtClean="0"/>
              <a:t>：</a:t>
            </a:r>
            <a:r>
              <a:rPr lang="en-US" altLang="zh-CN" sz="2800" b="1" dirty="0" smtClean="0"/>
              <a:t>ADB</a:t>
            </a:r>
            <a:r>
              <a:rPr lang="zh-CN" altLang="en-US" sz="2800" b="1" dirty="0" smtClean="0"/>
              <a:t>命令使用</a:t>
            </a:r>
            <a:endParaRPr lang="zh-CN" altLang="en-US" sz="2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0301" y="319586"/>
            <a:ext cx="4933245"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sp>
        <p:nvSpPr>
          <p:cNvPr id="3" name="矩形 2"/>
          <p:cNvSpPr/>
          <p:nvPr/>
        </p:nvSpPr>
        <p:spPr>
          <a:xfrm>
            <a:off x="978794" y="1249251"/>
            <a:ext cx="7177507" cy="738664"/>
          </a:xfrm>
          <a:prstGeom prst="rect">
            <a:avLst/>
          </a:prstGeom>
        </p:spPr>
        <p:txBody>
          <a:bodyPr wrap="square">
            <a:spAutoFit/>
          </a:bodyPr>
          <a:lstStyle/>
          <a:p>
            <a:r>
              <a:rPr lang="en-US" altLang="zh-CN" sz="2400" dirty="0" smtClean="0">
                <a:solidFill>
                  <a:schemeClr val="accent4"/>
                </a:solidFill>
              </a:rPr>
              <a:t>                       JDK</a:t>
            </a:r>
            <a:r>
              <a:rPr lang="zh-CN" altLang="en-US" sz="2400" dirty="0">
                <a:solidFill>
                  <a:schemeClr val="accent4"/>
                </a:solidFill>
              </a:rPr>
              <a:t>环境变量</a:t>
            </a:r>
            <a:r>
              <a:rPr lang="zh-CN" altLang="en-US" sz="2400" dirty="0" smtClean="0">
                <a:solidFill>
                  <a:schemeClr val="accent4"/>
                </a:solidFill>
              </a:rPr>
              <a:t>配置</a:t>
            </a:r>
            <a:endParaRPr lang="en-US" altLang="zh-CN" sz="2400" dirty="0">
              <a:solidFill>
                <a:schemeClr val="accent4"/>
              </a:solidFill>
            </a:endParaRPr>
          </a:p>
          <a:p>
            <a:r>
              <a:rPr lang="zh-CN" altLang="en-US" dirty="0" smtClean="0"/>
              <a:t>在</a:t>
            </a:r>
            <a:r>
              <a:rPr lang="en-US" altLang="zh-CN" dirty="0" smtClean="0"/>
              <a:t>Oracle</a:t>
            </a:r>
            <a:r>
              <a:rPr lang="zh-CN" altLang="en-US" dirty="0" smtClean="0"/>
              <a:t>公司官网下载</a:t>
            </a:r>
            <a:endParaRPr lang="en-US" altLang="zh-CN" dirty="0"/>
          </a:p>
        </p:txBody>
      </p:sp>
      <p:pic>
        <p:nvPicPr>
          <p:cNvPr id="4" name="图片 3"/>
          <p:cNvPicPr>
            <a:picLocks noChangeAspect="1"/>
          </p:cNvPicPr>
          <p:nvPr/>
        </p:nvPicPr>
        <p:blipFill>
          <a:blip r:embed="rId1" cstate="print"/>
          <a:stretch>
            <a:fillRect/>
          </a:stretch>
        </p:blipFill>
        <p:spPr>
          <a:xfrm>
            <a:off x="1844830" y="2217155"/>
            <a:ext cx="5364185" cy="3054858"/>
          </a:xfrm>
          <a:prstGeom prst="rect">
            <a:avLst/>
          </a:prstGeom>
        </p:spPr>
      </p:pic>
      <p:sp>
        <p:nvSpPr>
          <p:cNvPr id="5" name="文本框 4"/>
          <p:cNvSpPr txBox="1"/>
          <p:nvPr/>
        </p:nvSpPr>
        <p:spPr>
          <a:xfrm>
            <a:off x="1107584" y="5272013"/>
            <a:ext cx="7405352" cy="923330"/>
          </a:xfrm>
          <a:prstGeom prst="rect">
            <a:avLst/>
          </a:prstGeom>
          <a:noFill/>
        </p:spPr>
        <p:txBody>
          <a:bodyPr wrap="square" rtlCol="0">
            <a:spAutoFit/>
          </a:bodyPr>
          <a:lstStyle/>
          <a:p>
            <a:r>
              <a:rPr lang="zh-CN" altLang="en-US" dirty="0" smtClean="0"/>
              <a:t>下载完毕后，</a:t>
            </a:r>
            <a:r>
              <a:rPr lang="en-US" altLang="zh-CN" dirty="0" smtClean="0"/>
              <a:t>JDK</a:t>
            </a:r>
            <a:r>
              <a:rPr lang="zh-CN" altLang="en-US" dirty="0" smtClean="0"/>
              <a:t>环境变量配置和</a:t>
            </a:r>
            <a:r>
              <a:rPr lang="en-US" altLang="zh-CN" dirty="0" smtClean="0"/>
              <a:t>SDK</a:t>
            </a:r>
            <a:r>
              <a:rPr lang="zh-CN" altLang="en-US" dirty="0" smtClean="0"/>
              <a:t>基本相同，见附件进行安装</a:t>
            </a:r>
            <a:endParaRPr lang="en-US" altLang="zh-CN" dirty="0" smtClean="0"/>
          </a:p>
          <a:p>
            <a:endParaRPr lang="en-US" altLang="zh-CN" dirty="0"/>
          </a:p>
          <a:p>
            <a:r>
              <a:rPr lang="en-US" altLang="zh-CN" dirty="0" smtClean="0"/>
              <a:t>                                                      </a:t>
            </a:r>
            <a:endParaRPr lang="zh-CN" altLang="en-US" dirty="0"/>
          </a:p>
        </p:txBody>
      </p:sp>
      <p:graphicFrame>
        <p:nvGraphicFramePr>
          <p:cNvPr id="8" name="对象 7"/>
          <p:cNvGraphicFramePr>
            <a:graphicFrameLocks noChangeAspect="1"/>
          </p:cNvGraphicFramePr>
          <p:nvPr/>
        </p:nvGraphicFramePr>
        <p:xfrm>
          <a:off x="4353060" y="5900116"/>
          <a:ext cx="914400" cy="828675"/>
        </p:xfrm>
        <a:graphic>
          <a:graphicData uri="http://schemas.openxmlformats.org/presentationml/2006/ole">
            <mc:AlternateContent xmlns:mc="http://schemas.openxmlformats.org/markup-compatibility/2006">
              <mc:Choice xmlns:v="urn:schemas-microsoft-com:vml" Requires="v">
                <p:oleObj spid="_x0000_s1025" name="文档" showAsIcon="1" r:id="rId2" imgW="914400" imgH="828675" progId="">
                  <p:embed/>
                </p:oleObj>
              </mc:Choice>
              <mc:Fallback>
                <p:oleObj name="文档" showAsIcon="1" r:id="rId2" imgW="914400" imgH="828675" progId="">
                  <p:embed/>
                  <p:pic>
                    <p:nvPicPr>
                      <p:cNvPr id="0" name="图片 1024"/>
                      <p:cNvPicPr>
                        <a:picLocks noChangeAspect="1"/>
                      </p:cNvPicPr>
                      <p:nvPr/>
                    </p:nvPicPr>
                    <p:blipFill>
                      <a:blip r:embed="rId3"/>
                      <a:stretch>
                        <a:fillRect/>
                      </a:stretch>
                    </p:blipFill>
                    <p:spPr>
                      <a:xfrm>
                        <a:off x="4353060" y="5900116"/>
                        <a:ext cx="914400" cy="82867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0138" y="493986"/>
            <a:ext cx="6390290"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测试环境</a:t>
            </a:r>
            <a:endParaRPr lang="zh-CN" altLang="en-US" sz="2800" b="1" dirty="0">
              <a:solidFill>
                <a:schemeClr val="accent3"/>
              </a:solidFill>
            </a:endParaRPr>
          </a:p>
        </p:txBody>
      </p:sp>
      <p:sp>
        <p:nvSpPr>
          <p:cNvPr id="3" name="文本框 2"/>
          <p:cNvSpPr txBox="1"/>
          <p:nvPr/>
        </p:nvSpPr>
        <p:spPr>
          <a:xfrm>
            <a:off x="966952" y="1334814"/>
            <a:ext cx="6589986" cy="953135"/>
          </a:xfrm>
          <a:prstGeom prst="rect">
            <a:avLst/>
          </a:prstGeom>
          <a:noFill/>
        </p:spPr>
        <p:txBody>
          <a:bodyPr wrap="square" rtlCol="0">
            <a:spAutoFit/>
          </a:bodyPr>
          <a:lstStyle/>
          <a:p>
            <a:r>
              <a:rPr lang="zh-CN" altLang="en-US" b="1" dirty="0" smtClean="0">
                <a:solidFill>
                  <a:schemeClr val="accent2"/>
                </a:solidFill>
              </a:rPr>
              <a:t> </a:t>
            </a:r>
            <a:r>
              <a:rPr lang="en-US" altLang="zh-CN" sz="2000" b="1" dirty="0" smtClean="0">
                <a:solidFill>
                  <a:schemeClr val="accent2"/>
                </a:solidFill>
              </a:rPr>
              <a:t>Money</a:t>
            </a:r>
            <a:r>
              <a:rPr lang="zh-CN" altLang="en-US" sz="2000" b="1" dirty="0" smtClean="0">
                <a:solidFill>
                  <a:schemeClr val="accent2"/>
                </a:solidFill>
              </a:rPr>
              <a:t>测试环境</a:t>
            </a:r>
            <a:r>
              <a:rPr lang="en-US" altLang="zh-CN" sz="2000" dirty="0" smtClean="0"/>
              <a:t>: </a:t>
            </a:r>
            <a:endParaRPr lang="en-US" altLang="zh-CN" sz="2000" dirty="0" smtClean="0"/>
          </a:p>
          <a:p>
            <a:r>
              <a:rPr lang="zh-CN" altLang="en-US" dirty="0" smtClean="0"/>
              <a:t>       安卓模拟器 </a:t>
            </a:r>
            <a:endParaRPr lang="en-US" altLang="zh-CN" dirty="0" smtClean="0"/>
          </a:p>
          <a:p>
            <a:r>
              <a:rPr lang="zh-CN" altLang="en-US" dirty="0" smtClean="0"/>
              <a:t>       真机 </a:t>
            </a:r>
            <a:endParaRPr lang="zh-CN" altLang="en-US" dirty="0"/>
          </a:p>
        </p:txBody>
      </p:sp>
      <p:sp>
        <p:nvSpPr>
          <p:cNvPr id="4" name="文本框 3"/>
          <p:cNvSpPr txBox="1"/>
          <p:nvPr/>
        </p:nvSpPr>
        <p:spPr>
          <a:xfrm>
            <a:off x="966952" y="2173307"/>
            <a:ext cx="9553904" cy="4401205"/>
          </a:xfrm>
          <a:prstGeom prst="rect">
            <a:avLst/>
          </a:prstGeom>
          <a:noFill/>
        </p:spPr>
        <p:txBody>
          <a:bodyPr wrap="square" rtlCol="0">
            <a:spAutoFit/>
          </a:bodyPr>
          <a:lstStyle/>
          <a:p>
            <a:endParaRPr lang="en-US" altLang="zh-CN" dirty="0"/>
          </a:p>
          <a:p>
            <a:r>
              <a:rPr lang="zh-CN" altLang="en-US" sz="2000" b="1" dirty="0" smtClean="0">
                <a:solidFill>
                  <a:schemeClr val="accent2"/>
                </a:solidFill>
              </a:rPr>
              <a:t>流行的模拟器</a:t>
            </a:r>
            <a:r>
              <a:rPr lang="zh-CN" altLang="en-US" dirty="0" smtClean="0">
                <a:solidFill>
                  <a:schemeClr val="accent2"/>
                </a:solidFill>
              </a:rPr>
              <a:t>：</a:t>
            </a:r>
            <a:endParaRPr lang="en-US" altLang="zh-CN" dirty="0" smtClean="0">
              <a:solidFill>
                <a:schemeClr val="accent2"/>
              </a:solidFill>
            </a:endParaRPr>
          </a:p>
          <a:p>
            <a:endParaRPr lang="en-US" altLang="zh-CN" dirty="0" smtClean="0"/>
          </a:p>
          <a:p>
            <a:r>
              <a:rPr lang="en-US" altLang="zh-CN" b="1" dirty="0" smtClean="0"/>
              <a:t>1</a:t>
            </a:r>
            <a:r>
              <a:rPr lang="zh-CN" altLang="en-US" b="1" dirty="0" smtClean="0"/>
              <a:t>：</a:t>
            </a:r>
            <a:r>
              <a:rPr lang="en-US" altLang="zh-CN" b="1" dirty="0" smtClean="0"/>
              <a:t>AVD</a:t>
            </a:r>
            <a:endParaRPr lang="en-US" altLang="zh-CN" b="1" dirty="0" smtClean="0"/>
          </a:p>
          <a:p>
            <a:r>
              <a:rPr lang="zh-CN" altLang="en-US" dirty="0"/>
              <a:t> </a:t>
            </a:r>
            <a:r>
              <a:rPr lang="zh-CN" altLang="en-US" dirty="0" smtClean="0"/>
              <a:t>     </a:t>
            </a:r>
            <a:r>
              <a:rPr lang="en-US" altLang="zh-CN" sz="1600" dirty="0" smtClean="0"/>
              <a:t>Google</a:t>
            </a:r>
            <a:r>
              <a:rPr lang="zh-CN" altLang="en-US" sz="1600" dirty="0" smtClean="0"/>
              <a:t>官方模拟器，</a:t>
            </a:r>
            <a:r>
              <a:rPr lang="en-US" altLang="zh-CN" sz="1600" dirty="0" smtClean="0"/>
              <a:t>SDK</a:t>
            </a:r>
            <a:r>
              <a:rPr lang="zh-CN" altLang="en-US" sz="1600" dirty="0" smtClean="0"/>
              <a:t>自带，比较</a:t>
            </a:r>
            <a:r>
              <a:rPr lang="zh-CN" altLang="en-US" sz="1600" dirty="0"/>
              <a:t>早期的老式</a:t>
            </a:r>
            <a:r>
              <a:rPr lang="zh-CN" altLang="en-US" sz="1600" dirty="0" smtClean="0"/>
              <a:t>模拟器，速度慢，但内容丰富。</a:t>
            </a:r>
            <a:endParaRPr lang="en-US" altLang="zh-CN" sz="1600" dirty="0" smtClean="0"/>
          </a:p>
          <a:p>
            <a:endParaRPr lang="en-US" altLang="zh-CN" dirty="0"/>
          </a:p>
          <a:p>
            <a:r>
              <a:rPr lang="en-US" altLang="zh-CN" b="1" dirty="0" smtClean="0"/>
              <a:t>2</a:t>
            </a:r>
            <a:r>
              <a:rPr lang="zh-CN" altLang="en-US" b="1" dirty="0" smtClean="0"/>
              <a:t>：</a:t>
            </a:r>
            <a:r>
              <a:rPr lang="en-US" altLang="zh-CN" b="1" dirty="0" err="1" smtClean="0"/>
              <a:t>BlueStacks</a:t>
            </a:r>
            <a:r>
              <a:rPr lang="zh-CN" altLang="en-US" b="1" dirty="0" smtClean="0"/>
              <a:t>（蓝叠）</a:t>
            </a:r>
            <a:endParaRPr lang="en-US" altLang="zh-CN" b="1" dirty="0" smtClean="0"/>
          </a:p>
          <a:p>
            <a:r>
              <a:rPr lang="en-US" altLang="zh-CN" dirty="0"/>
              <a:t> </a:t>
            </a:r>
            <a:r>
              <a:rPr lang="en-US" altLang="zh-CN" dirty="0" smtClean="0"/>
              <a:t>     </a:t>
            </a:r>
            <a:r>
              <a:rPr lang="zh-CN" altLang="en-US" sz="1600" dirty="0"/>
              <a:t>美国</a:t>
            </a:r>
            <a:r>
              <a:rPr lang="zh-CN" altLang="en-US" sz="1600" dirty="0" smtClean="0"/>
              <a:t>公司出品，全球第一款在</a:t>
            </a:r>
            <a:r>
              <a:rPr lang="en-US" altLang="zh-CN" sz="1600" dirty="0" smtClean="0"/>
              <a:t>PC</a:t>
            </a:r>
            <a:r>
              <a:rPr lang="zh-CN" altLang="en-US" sz="1600" dirty="0" smtClean="0"/>
              <a:t>上运行的安卓模拟器，市面</a:t>
            </a:r>
            <a:r>
              <a:rPr lang="zh-CN" altLang="en-US" sz="1600" dirty="0"/>
              <a:t>上兼容性最好的安卓模拟器</a:t>
            </a:r>
            <a:r>
              <a:rPr lang="en-US" altLang="zh-CN" sz="1600" dirty="0"/>
              <a:t>,</a:t>
            </a:r>
            <a:r>
              <a:rPr lang="zh-CN" altLang="en-US" sz="1600" dirty="0" smtClean="0"/>
              <a:t>基本上 能</a:t>
            </a:r>
            <a:r>
              <a:rPr lang="zh-CN" altLang="en-US" sz="1600" dirty="0"/>
              <a:t>在所有的的电脑上安装</a:t>
            </a:r>
            <a:r>
              <a:rPr lang="zh-CN" altLang="en-US" sz="1600" dirty="0" smtClean="0"/>
              <a:t>运行</a:t>
            </a:r>
            <a:endParaRPr lang="en-US" altLang="zh-CN" sz="1600" dirty="0" smtClean="0"/>
          </a:p>
          <a:p>
            <a:endParaRPr lang="en-US" altLang="zh-CN" b="1" dirty="0"/>
          </a:p>
          <a:p>
            <a:r>
              <a:rPr lang="en-US" altLang="zh-CN" b="1" dirty="0" smtClean="0"/>
              <a:t>3</a:t>
            </a:r>
            <a:r>
              <a:rPr lang="zh-CN" altLang="en-US" b="1" dirty="0" smtClean="0"/>
              <a:t>：</a:t>
            </a:r>
            <a:r>
              <a:rPr lang="en-US" altLang="zh-CN" b="1" dirty="0" err="1" smtClean="0"/>
              <a:t>Genymotion</a:t>
            </a:r>
            <a:endParaRPr lang="en-US" altLang="zh-CN" b="1" dirty="0" smtClean="0"/>
          </a:p>
          <a:p>
            <a:r>
              <a:rPr lang="en-US" altLang="zh-CN" b="1" dirty="0"/>
              <a:t> </a:t>
            </a:r>
            <a:r>
              <a:rPr lang="en-US" altLang="zh-CN" b="1" dirty="0" smtClean="0"/>
              <a:t>    </a:t>
            </a:r>
            <a:r>
              <a:rPr lang="zh-CN" altLang="en-US" sz="1600" dirty="0" smtClean="0"/>
              <a:t>美国公司出品，近年流行的一款</a:t>
            </a:r>
            <a:r>
              <a:rPr lang="en-US" altLang="zh-CN" sz="1600" dirty="0" smtClean="0"/>
              <a:t>PC</a:t>
            </a:r>
            <a:r>
              <a:rPr lang="zh-CN" altLang="en-US" sz="1600" dirty="0" smtClean="0"/>
              <a:t>端的模拟器，</a:t>
            </a:r>
            <a:r>
              <a:rPr lang="zh-CN" altLang="en-US" sz="1600" dirty="0"/>
              <a:t>速度快。</a:t>
            </a:r>
            <a:r>
              <a:rPr lang="zh-CN" altLang="en-US" sz="1600" dirty="0" smtClean="0"/>
              <a:t>运行在虚拟机中，需要安装</a:t>
            </a:r>
            <a:r>
              <a:rPr lang="en-US" altLang="zh-CN" sz="1600" dirty="0"/>
              <a:t>Oracle </a:t>
            </a:r>
            <a:r>
              <a:rPr lang="en-US" altLang="zh-CN" sz="1600" dirty="0" err="1" smtClean="0"/>
              <a:t>VirtualBox</a:t>
            </a:r>
            <a:r>
              <a:rPr lang="zh-CN" altLang="en-US" sz="1600" dirty="0" smtClean="0"/>
              <a:t>，模拟器下载需要注册，需要在</a:t>
            </a:r>
            <a:r>
              <a:rPr lang="en-US" altLang="zh-CN" sz="1600" dirty="0" smtClean="0"/>
              <a:t>BIOS</a:t>
            </a:r>
            <a:r>
              <a:rPr lang="zh-CN" altLang="en-US" sz="1600" dirty="0" smtClean="0"/>
              <a:t>启用</a:t>
            </a:r>
            <a:r>
              <a:rPr lang="en-US" altLang="zh-CN" sz="1600" dirty="0" smtClean="0"/>
              <a:t>intel</a:t>
            </a:r>
            <a:r>
              <a:rPr lang="zh-CN" altLang="en-US" sz="1600" dirty="0" smtClean="0"/>
              <a:t>的</a:t>
            </a:r>
            <a:r>
              <a:rPr lang="en-US" altLang="zh-CN" sz="1600" dirty="0"/>
              <a:t>Intel Virtual </a:t>
            </a:r>
            <a:r>
              <a:rPr lang="en-US" altLang="zh-CN" sz="1600" dirty="0" smtClean="0"/>
              <a:t>Technology</a:t>
            </a:r>
            <a:r>
              <a:rPr lang="zh-CN" altLang="en-US" sz="1600" dirty="0" smtClean="0"/>
              <a:t>技术。</a:t>
            </a:r>
            <a:endParaRPr lang="en-US" altLang="zh-CN" sz="1600" dirty="0" smtClean="0"/>
          </a:p>
          <a:p>
            <a:endParaRPr lang="en-US" altLang="zh-CN" sz="1600" i="1" dirty="0"/>
          </a:p>
          <a:p>
            <a:endParaRPr lang="en-US" altLang="zh-CN" sz="1600" i="1" dirty="0" smtClean="0">
              <a:solidFill>
                <a:schemeClr val="accent4"/>
              </a:solidFill>
            </a:endParaRPr>
          </a:p>
          <a:p>
            <a:r>
              <a:rPr lang="zh-CN" altLang="en-US" sz="1600" i="1" dirty="0" smtClean="0">
                <a:solidFill>
                  <a:schemeClr val="accent4"/>
                </a:solidFill>
              </a:rPr>
              <a:t>注意事项：不能在模拟器上装微信，否则会永久封号！</a:t>
            </a:r>
            <a:endParaRPr lang="zh-CN" altLang="en-US" sz="1600" i="1" dirty="0">
              <a:solidFill>
                <a:schemeClr val="accent4"/>
              </a:solidFill>
            </a:endParaRPr>
          </a:p>
        </p:txBody>
      </p:sp>
      <p:pic>
        <p:nvPicPr>
          <p:cNvPr id="5" name="图片 4"/>
          <p:cNvPicPr>
            <a:picLocks noChangeAspect="1"/>
          </p:cNvPicPr>
          <p:nvPr/>
        </p:nvPicPr>
        <p:blipFill>
          <a:blip r:embed="rId1" cstate="print"/>
          <a:stretch>
            <a:fillRect/>
          </a:stretch>
        </p:blipFill>
        <p:spPr>
          <a:xfrm>
            <a:off x="9680028" y="5024912"/>
            <a:ext cx="2333297" cy="8191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6417" y="2334932"/>
            <a:ext cx="5600700" cy="4523068"/>
          </a:xfrm>
          <a:prstGeom prst="rect">
            <a:avLst/>
          </a:prstGeom>
        </p:spPr>
      </p:pic>
      <p:pic>
        <p:nvPicPr>
          <p:cNvPr id="3" name="图片 2"/>
          <p:cNvPicPr>
            <a:picLocks noChangeAspect="1"/>
          </p:cNvPicPr>
          <p:nvPr/>
        </p:nvPicPr>
        <p:blipFill>
          <a:blip r:embed="rId2" cstate="print"/>
          <a:stretch>
            <a:fillRect/>
          </a:stretch>
        </p:blipFill>
        <p:spPr>
          <a:xfrm>
            <a:off x="5821417" y="2900526"/>
            <a:ext cx="6120198" cy="2722508"/>
          </a:xfrm>
          <a:prstGeom prst="rect">
            <a:avLst/>
          </a:prstGeom>
        </p:spPr>
      </p:pic>
      <p:sp>
        <p:nvSpPr>
          <p:cNvPr id="5" name="文本框 4"/>
          <p:cNvSpPr txBox="1"/>
          <p:nvPr/>
        </p:nvSpPr>
        <p:spPr>
          <a:xfrm>
            <a:off x="190500" y="842071"/>
            <a:ext cx="9680027" cy="1323439"/>
          </a:xfrm>
          <a:prstGeom prst="rect">
            <a:avLst/>
          </a:prstGeom>
          <a:noFill/>
        </p:spPr>
        <p:txBody>
          <a:bodyPr wrap="square" rtlCol="0">
            <a:spAutoFit/>
          </a:bodyPr>
          <a:lstStyle/>
          <a:p>
            <a:r>
              <a:rPr lang="zh-CN" altLang="en-US" sz="1600" b="1" dirty="0" smtClean="0">
                <a:solidFill>
                  <a:schemeClr val="accent2"/>
                </a:solidFill>
              </a:rPr>
              <a:t>在</a:t>
            </a:r>
            <a:r>
              <a:rPr lang="en-US" altLang="zh-CN" sz="1600" b="1" dirty="0" smtClean="0">
                <a:solidFill>
                  <a:schemeClr val="accent2"/>
                </a:solidFill>
              </a:rPr>
              <a:t>SDK Manager</a:t>
            </a:r>
            <a:r>
              <a:rPr lang="zh-CN" altLang="en-US" sz="1600" b="1" dirty="0" smtClean="0">
                <a:solidFill>
                  <a:schemeClr val="accent2"/>
                </a:solidFill>
              </a:rPr>
              <a:t>中安装</a:t>
            </a:r>
            <a:r>
              <a:rPr lang="en-US" altLang="zh-CN" sz="1600" b="1" dirty="0" smtClean="0">
                <a:solidFill>
                  <a:schemeClr val="accent2"/>
                </a:solidFill>
              </a:rPr>
              <a:t>android</a:t>
            </a:r>
            <a:r>
              <a:rPr lang="zh-CN" altLang="en-US" sz="1600" b="1" dirty="0" smtClean="0">
                <a:solidFill>
                  <a:schemeClr val="accent2"/>
                </a:solidFill>
              </a:rPr>
              <a:t>系统镜像</a:t>
            </a:r>
            <a:r>
              <a:rPr lang="zh-CN" altLang="en-US" sz="1600" dirty="0" smtClean="0"/>
              <a:t>：</a:t>
            </a:r>
            <a:endParaRPr lang="en-US" altLang="zh-CN" sz="1600" dirty="0" smtClean="0"/>
          </a:p>
          <a:p>
            <a:endParaRPr lang="en-US" altLang="zh-CN" sz="1600" dirty="0" smtClean="0"/>
          </a:p>
          <a:p>
            <a:r>
              <a:rPr lang="en-US" altLang="zh-CN" sz="1600" dirty="0" smtClean="0"/>
              <a:t>system-images</a:t>
            </a:r>
            <a:r>
              <a:rPr lang="zh-CN" altLang="en-US" sz="1600" dirty="0"/>
              <a:t>目录：编译</a:t>
            </a:r>
            <a:r>
              <a:rPr lang="zh-CN" altLang="en-US" sz="1600" dirty="0" smtClean="0"/>
              <a:t>好的</a:t>
            </a:r>
            <a:r>
              <a:rPr lang="en-US" altLang="zh-CN" sz="1600" dirty="0"/>
              <a:t>android</a:t>
            </a:r>
            <a:r>
              <a:rPr lang="zh-CN" altLang="en-US" sz="1600" dirty="0" smtClean="0"/>
              <a:t>系统镜像。模拟器</a:t>
            </a:r>
            <a:r>
              <a:rPr lang="zh-CN" altLang="en-US" sz="1600" dirty="0"/>
              <a:t>可以直接</a:t>
            </a:r>
            <a:r>
              <a:rPr lang="zh-CN" altLang="en-US" sz="1600" dirty="0" smtClean="0"/>
              <a:t>加载</a:t>
            </a:r>
            <a:r>
              <a:rPr lang="zh-CN" altLang="en-US" sz="1600" dirty="0"/>
              <a:t> </a:t>
            </a:r>
            <a:r>
              <a:rPr lang="zh-CN" altLang="en-US" sz="1600" dirty="0" smtClean="0"/>
              <a:t> </a:t>
            </a:r>
            <a:r>
              <a:rPr lang="en-US" altLang="zh-CN" sz="1600" dirty="0" smtClean="0"/>
              <a:t>(</a:t>
            </a:r>
            <a:r>
              <a:rPr lang="zh-CN" altLang="en-US" sz="1600" dirty="0" smtClean="0"/>
              <a:t>可多选，常用于</a:t>
            </a:r>
            <a:r>
              <a:rPr lang="en-US" altLang="zh-CN" sz="1600" dirty="0" smtClean="0"/>
              <a:t>APP</a:t>
            </a:r>
            <a:r>
              <a:rPr lang="zh-CN" altLang="en-US" sz="1600" dirty="0" smtClean="0"/>
              <a:t>兼容性测试）</a:t>
            </a:r>
            <a:endParaRPr lang="en-US" altLang="zh-CN" sz="1600" dirty="0" smtClean="0"/>
          </a:p>
          <a:p>
            <a:endParaRPr lang="en-US" altLang="zh-CN" sz="1600" dirty="0" smtClean="0"/>
          </a:p>
          <a:p>
            <a:r>
              <a:rPr lang="zh-CN" altLang="en-US" sz="1600" dirty="0" smtClean="0"/>
              <a:t>模拟器平台：基于 移动微处理器 的</a:t>
            </a:r>
            <a:r>
              <a:rPr lang="en-US" altLang="zh-CN" sz="1600" dirty="0" smtClean="0"/>
              <a:t>Acorn</a:t>
            </a:r>
            <a:r>
              <a:rPr lang="zh-CN" altLang="en-US" sz="1600" dirty="0" smtClean="0"/>
              <a:t>公司 </a:t>
            </a:r>
            <a:r>
              <a:rPr lang="en-US" altLang="zh-CN" sz="1600" dirty="0" smtClean="0"/>
              <a:t>ARM</a:t>
            </a:r>
            <a:r>
              <a:rPr lang="zh-CN" altLang="en-US" sz="1600" dirty="0" smtClean="0"/>
              <a:t>架构</a:t>
            </a:r>
            <a:r>
              <a:rPr lang="zh-CN" altLang="en-US" sz="1600" dirty="0"/>
              <a:t>、</a:t>
            </a:r>
            <a:r>
              <a:rPr lang="en-US" altLang="zh-CN" sz="1600" dirty="0" smtClean="0"/>
              <a:t> Intel </a:t>
            </a:r>
            <a:r>
              <a:rPr lang="zh-CN" altLang="en-US" sz="1600" dirty="0" smtClean="0"/>
              <a:t>公司</a:t>
            </a:r>
            <a:r>
              <a:rPr lang="en-US" altLang="zh-CN" sz="1600" dirty="0" smtClean="0"/>
              <a:t>Atom</a:t>
            </a:r>
            <a:r>
              <a:rPr lang="zh-CN" altLang="en-US" sz="1600" dirty="0"/>
              <a:t>凌动</a:t>
            </a:r>
            <a:r>
              <a:rPr lang="zh-CN" altLang="en-US" sz="1600" dirty="0" smtClean="0"/>
              <a:t>架构</a:t>
            </a:r>
            <a:endParaRPr lang="zh-CN" altLang="en-US" sz="1600" dirty="0"/>
          </a:p>
        </p:txBody>
      </p:sp>
      <p:sp>
        <p:nvSpPr>
          <p:cNvPr id="8" name="文本框 7"/>
          <p:cNvSpPr txBox="1"/>
          <p:nvPr/>
        </p:nvSpPr>
        <p:spPr>
          <a:xfrm>
            <a:off x="2417379" y="241737"/>
            <a:ext cx="6379780" cy="523220"/>
          </a:xfrm>
          <a:prstGeom prst="rect">
            <a:avLst/>
          </a:prstGeom>
          <a:noFill/>
        </p:spPr>
        <p:txBody>
          <a:bodyPr wrap="square" rtlCol="0">
            <a:spAutoFit/>
          </a:bodyPr>
          <a:lstStyle/>
          <a:p>
            <a:r>
              <a:rPr lang="en-US" altLang="zh-CN"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2323" y="3473710"/>
            <a:ext cx="5150452" cy="3271233"/>
          </a:xfrm>
          <a:prstGeom prst="rect">
            <a:avLst/>
          </a:prstGeom>
        </p:spPr>
      </p:pic>
      <p:pic>
        <p:nvPicPr>
          <p:cNvPr id="3" name="图片 2"/>
          <p:cNvPicPr>
            <a:picLocks noChangeAspect="1"/>
          </p:cNvPicPr>
          <p:nvPr/>
        </p:nvPicPr>
        <p:blipFill>
          <a:blip r:embed="rId2" cstate="print"/>
          <a:stretch>
            <a:fillRect/>
          </a:stretch>
        </p:blipFill>
        <p:spPr>
          <a:xfrm>
            <a:off x="5528310" y="3364230"/>
            <a:ext cx="6229985" cy="3380740"/>
          </a:xfrm>
          <a:prstGeom prst="rect">
            <a:avLst/>
          </a:prstGeom>
        </p:spPr>
      </p:pic>
      <p:sp>
        <p:nvSpPr>
          <p:cNvPr id="5" name="文本框 4"/>
          <p:cNvSpPr txBox="1"/>
          <p:nvPr/>
        </p:nvSpPr>
        <p:spPr>
          <a:xfrm>
            <a:off x="2587379" y="28289"/>
            <a:ext cx="6379780" cy="523220"/>
          </a:xfrm>
          <a:prstGeom prst="rect">
            <a:avLst/>
          </a:prstGeom>
          <a:noFill/>
        </p:spPr>
        <p:txBody>
          <a:bodyPr wrap="square" rtlCol="0">
            <a:spAutoFit/>
          </a:bodyPr>
          <a:lstStyle/>
          <a:p>
            <a:r>
              <a:rPr lang="en-US" altLang="zh-CN"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pic>
        <p:nvPicPr>
          <p:cNvPr id="4" name="图片 3" descr="`{O9KE3[]3_5QD1Z0$F3EZJ"/>
          <p:cNvPicPr>
            <a:picLocks noChangeAspect="1"/>
          </p:cNvPicPr>
          <p:nvPr/>
        </p:nvPicPr>
        <p:blipFill>
          <a:blip r:embed="rId3" cstate="print"/>
          <a:stretch>
            <a:fillRect/>
          </a:stretch>
        </p:blipFill>
        <p:spPr>
          <a:xfrm>
            <a:off x="-70485" y="415925"/>
            <a:ext cx="5496560" cy="3057525"/>
          </a:xfrm>
          <a:prstGeom prst="rect">
            <a:avLst/>
          </a:prstGeom>
        </p:spPr>
      </p:pic>
      <p:pic>
        <p:nvPicPr>
          <p:cNvPr id="6" name="图片 5" descr="BIG80DO3N{ZTOH%A~ZP@3ZN"/>
          <p:cNvPicPr>
            <a:picLocks noChangeAspect="1"/>
          </p:cNvPicPr>
          <p:nvPr/>
        </p:nvPicPr>
        <p:blipFill>
          <a:blip r:embed="rId4" cstate="print"/>
          <a:stretch>
            <a:fillRect/>
          </a:stretch>
        </p:blipFill>
        <p:spPr>
          <a:xfrm>
            <a:off x="5527675" y="28575"/>
            <a:ext cx="6230620" cy="33350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24450" y="2022282"/>
            <a:ext cx="5286655" cy="3779428"/>
          </a:xfrm>
          <a:prstGeom prst="rect">
            <a:avLst/>
          </a:prstGeom>
        </p:spPr>
      </p:pic>
      <p:sp>
        <p:nvSpPr>
          <p:cNvPr id="5" name="文本框 4"/>
          <p:cNvSpPr txBox="1"/>
          <p:nvPr/>
        </p:nvSpPr>
        <p:spPr>
          <a:xfrm>
            <a:off x="505616" y="1123483"/>
            <a:ext cx="8741416" cy="646331"/>
          </a:xfrm>
          <a:prstGeom prst="rect">
            <a:avLst/>
          </a:prstGeom>
          <a:noFill/>
        </p:spPr>
        <p:txBody>
          <a:bodyPr wrap="square" rtlCol="0">
            <a:spAutoFit/>
          </a:bodyPr>
          <a:lstStyle/>
          <a:p>
            <a:r>
              <a:rPr lang="zh-CN" altLang="en-US" dirty="0"/>
              <a:t>安装好后，在 </a:t>
            </a:r>
            <a:r>
              <a:rPr lang="en-US" altLang="zh-CN" dirty="0"/>
              <a:t>Android SDK </a:t>
            </a:r>
            <a:r>
              <a:rPr lang="zh-CN" altLang="en-US" dirty="0"/>
              <a:t>管理器界面上你所选的包后面会显示“</a:t>
            </a:r>
            <a:r>
              <a:rPr lang="en-US" altLang="zh-CN" dirty="0"/>
              <a:t>Installed”</a:t>
            </a:r>
            <a:r>
              <a:rPr lang="zh-CN" altLang="en-US" dirty="0"/>
              <a:t>，表示已经安装好了</a:t>
            </a:r>
            <a:endParaRPr lang="zh-CN" altLang="en-US" dirty="0"/>
          </a:p>
        </p:txBody>
      </p:sp>
      <p:sp>
        <p:nvSpPr>
          <p:cNvPr id="8" name="文本框 7"/>
          <p:cNvSpPr txBox="1"/>
          <p:nvPr/>
        </p:nvSpPr>
        <p:spPr>
          <a:xfrm>
            <a:off x="2417379" y="241737"/>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pic>
        <p:nvPicPr>
          <p:cNvPr id="3" name="图片 2"/>
          <p:cNvPicPr>
            <a:picLocks noChangeAspect="1"/>
          </p:cNvPicPr>
          <p:nvPr/>
        </p:nvPicPr>
        <p:blipFill>
          <a:blip r:embed="rId2" cstate="print"/>
          <a:stretch>
            <a:fillRect/>
          </a:stretch>
        </p:blipFill>
        <p:spPr>
          <a:xfrm>
            <a:off x="5445672" y="1857047"/>
            <a:ext cx="5715000" cy="47625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24946" y="960033"/>
            <a:ext cx="5147733" cy="369332"/>
          </a:xfrm>
          <a:prstGeom prst="rect">
            <a:avLst/>
          </a:prstGeom>
          <a:noFill/>
        </p:spPr>
        <p:txBody>
          <a:bodyPr wrap="square" rtlCol="0">
            <a:spAutoFit/>
          </a:bodyPr>
          <a:lstStyle/>
          <a:p>
            <a:r>
              <a:rPr lang="en-US" altLang="zh-CN" dirty="0" smtClean="0"/>
              <a:t> </a:t>
            </a:r>
            <a:endParaRPr lang="zh-CN" altLang="en-US" dirty="0"/>
          </a:p>
        </p:txBody>
      </p:sp>
      <p:sp>
        <p:nvSpPr>
          <p:cNvPr id="3" name="文本框 2"/>
          <p:cNvSpPr txBox="1"/>
          <p:nvPr/>
        </p:nvSpPr>
        <p:spPr>
          <a:xfrm>
            <a:off x="1284538" y="1149761"/>
            <a:ext cx="7371644" cy="646331"/>
          </a:xfrm>
          <a:prstGeom prst="rect">
            <a:avLst/>
          </a:prstGeom>
          <a:noFill/>
        </p:spPr>
        <p:txBody>
          <a:bodyPr wrap="square" rtlCol="0">
            <a:spAutoFit/>
          </a:bodyPr>
          <a:lstStyle/>
          <a:p>
            <a:r>
              <a:rPr lang="zh-CN" altLang="en-US" dirty="0"/>
              <a:t>启动我们第一个</a:t>
            </a:r>
            <a:r>
              <a:rPr lang="en-US" altLang="zh-CN" dirty="0"/>
              <a:t>android</a:t>
            </a:r>
            <a:r>
              <a:rPr lang="zh-CN" altLang="en-US" dirty="0"/>
              <a:t>环境</a:t>
            </a:r>
            <a:r>
              <a:rPr lang="zh-CN" altLang="en-US" dirty="0" smtClean="0"/>
              <a:t>（开启仿真模拟设备）</a:t>
            </a:r>
            <a:endParaRPr lang="en-US" altLang="zh-CN" dirty="0" smtClean="0"/>
          </a:p>
          <a:p>
            <a:r>
              <a:rPr lang="zh-CN" altLang="en-US" dirty="0" smtClean="0"/>
              <a:t>选择 </a:t>
            </a:r>
            <a:r>
              <a:rPr lang="en-US" altLang="zh-CN" dirty="0" smtClean="0"/>
              <a:t>device definitions</a:t>
            </a:r>
            <a:r>
              <a:rPr lang="zh-CN" altLang="en-US" dirty="0" smtClean="0"/>
              <a:t>，选择一个</a:t>
            </a:r>
            <a:r>
              <a:rPr lang="en-US" altLang="zh-CN" dirty="0" smtClean="0"/>
              <a:t>device</a:t>
            </a:r>
            <a:r>
              <a:rPr lang="zh-CN" altLang="en-US" dirty="0" smtClean="0"/>
              <a:t>，</a:t>
            </a:r>
            <a:r>
              <a:rPr lang="en-US" altLang="zh-CN" dirty="0" smtClean="0"/>
              <a:t>Create AVD</a:t>
            </a:r>
            <a:r>
              <a:rPr lang="zh-CN" altLang="en-US" dirty="0" smtClean="0"/>
              <a:t>一个模拟器</a:t>
            </a:r>
            <a:endParaRPr lang="zh-CN" altLang="en-US" dirty="0"/>
          </a:p>
        </p:txBody>
      </p:sp>
      <p:sp>
        <p:nvSpPr>
          <p:cNvPr id="6" name="文本框 5"/>
          <p:cNvSpPr txBox="1"/>
          <p:nvPr/>
        </p:nvSpPr>
        <p:spPr>
          <a:xfrm>
            <a:off x="2417379" y="241737"/>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pic>
        <p:nvPicPr>
          <p:cNvPr id="7" name="图片 6"/>
          <p:cNvPicPr>
            <a:picLocks noChangeAspect="1"/>
          </p:cNvPicPr>
          <p:nvPr/>
        </p:nvPicPr>
        <p:blipFill>
          <a:blip r:embed="rId1" cstate="print"/>
          <a:stretch>
            <a:fillRect/>
          </a:stretch>
        </p:blipFill>
        <p:spPr>
          <a:xfrm>
            <a:off x="1374884" y="2004191"/>
            <a:ext cx="6518385" cy="465598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715568" y="1108299"/>
            <a:ext cx="8828653" cy="5534240"/>
          </a:xfrm>
          <a:prstGeom prst="rect">
            <a:avLst/>
          </a:prstGeom>
        </p:spPr>
      </p:pic>
      <p:sp>
        <p:nvSpPr>
          <p:cNvPr id="4" name="文本框 3"/>
          <p:cNvSpPr txBox="1"/>
          <p:nvPr/>
        </p:nvSpPr>
        <p:spPr>
          <a:xfrm>
            <a:off x="2049517" y="273268"/>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descr="{RR~_MD~3U0RBC8UN]58IWH"/>
          <p:cNvPicPr>
            <a:picLocks noChangeAspect="1"/>
          </p:cNvPicPr>
          <p:nvPr/>
        </p:nvPicPr>
        <p:blipFill>
          <a:blip r:embed="rId1" cstate="print"/>
          <a:stretch>
            <a:fillRect/>
          </a:stretch>
        </p:blipFill>
        <p:spPr>
          <a:xfrm>
            <a:off x="-127000" y="33655"/>
            <a:ext cx="11786870" cy="3514090"/>
          </a:xfrm>
          <a:prstGeom prst="rect">
            <a:avLst/>
          </a:prstGeom>
        </p:spPr>
      </p:pic>
      <p:pic>
        <p:nvPicPr>
          <p:cNvPr id="2" name="图片 1"/>
          <p:cNvPicPr>
            <a:picLocks noChangeAspect="1"/>
          </p:cNvPicPr>
          <p:nvPr/>
        </p:nvPicPr>
        <p:blipFill>
          <a:blip r:embed="rId2" cstate="print"/>
          <a:stretch>
            <a:fillRect/>
          </a:stretch>
        </p:blipFill>
        <p:spPr>
          <a:xfrm>
            <a:off x="-127000" y="3547745"/>
            <a:ext cx="12211685" cy="330009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38100" y="1885950"/>
            <a:ext cx="5894070" cy="4501515"/>
          </a:xfrm>
          <a:prstGeom prst="rect">
            <a:avLst/>
          </a:prstGeom>
        </p:spPr>
      </p:pic>
      <p:sp>
        <p:nvSpPr>
          <p:cNvPr id="3" name="文本框 2"/>
          <p:cNvSpPr txBox="1"/>
          <p:nvPr/>
        </p:nvSpPr>
        <p:spPr>
          <a:xfrm>
            <a:off x="2036885" y="483475"/>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sp>
        <p:nvSpPr>
          <p:cNvPr id="2" name="文本框 1"/>
          <p:cNvSpPr txBox="1"/>
          <p:nvPr/>
        </p:nvSpPr>
        <p:spPr>
          <a:xfrm>
            <a:off x="1721575" y="1145628"/>
            <a:ext cx="5877404" cy="369332"/>
          </a:xfrm>
          <a:prstGeom prst="rect">
            <a:avLst/>
          </a:prstGeom>
          <a:noFill/>
        </p:spPr>
        <p:txBody>
          <a:bodyPr wrap="square" rtlCol="0">
            <a:spAutoFit/>
          </a:bodyPr>
          <a:lstStyle/>
          <a:p>
            <a:r>
              <a:rPr lang="zh-CN" altLang="en-US" dirty="0" smtClean="0"/>
              <a:t>单击“</a:t>
            </a:r>
            <a:r>
              <a:rPr lang="en-US" altLang="zh-CN" dirty="0" smtClean="0"/>
              <a:t>Start</a:t>
            </a:r>
            <a:r>
              <a:rPr lang="zh-CN" altLang="en-US" dirty="0" smtClean="0"/>
              <a:t>”开启模拟器</a:t>
            </a:r>
            <a:endParaRPr lang="zh-CN" altLang="en-US" dirty="0"/>
          </a:p>
        </p:txBody>
      </p:sp>
      <p:pic>
        <p:nvPicPr>
          <p:cNvPr id="5" name="图片 4"/>
          <p:cNvPicPr>
            <a:picLocks noChangeAspect="1"/>
          </p:cNvPicPr>
          <p:nvPr/>
        </p:nvPicPr>
        <p:blipFill>
          <a:blip r:embed="rId2" cstate="print"/>
          <a:stretch>
            <a:fillRect/>
          </a:stretch>
        </p:blipFill>
        <p:spPr>
          <a:xfrm>
            <a:off x="5932170" y="1885950"/>
            <a:ext cx="6203950" cy="450088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030160" y="7327"/>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sp>
        <p:nvSpPr>
          <p:cNvPr id="6" name="文本框 5"/>
          <p:cNvSpPr txBox="1"/>
          <p:nvPr/>
        </p:nvSpPr>
        <p:spPr>
          <a:xfrm>
            <a:off x="297177" y="438739"/>
            <a:ext cx="4899378" cy="369332"/>
          </a:xfrm>
          <a:prstGeom prst="rect">
            <a:avLst/>
          </a:prstGeom>
          <a:noFill/>
        </p:spPr>
        <p:txBody>
          <a:bodyPr wrap="square" rtlCol="0">
            <a:spAutoFit/>
          </a:bodyPr>
          <a:lstStyle/>
          <a:p>
            <a:r>
              <a:rPr lang="zh-CN" altLang="en-US" b="1" dirty="0" smtClean="0">
                <a:solidFill>
                  <a:schemeClr val="accent3"/>
                </a:solidFill>
              </a:rPr>
              <a:t>   </a:t>
            </a:r>
            <a:r>
              <a:rPr lang="zh-CN" altLang="en-US" dirty="0" smtClean="0"/>
              <a:t>启用</a:t>
            </a:r>
            <a:r>
              <a:rPr lang="en-US" altLang="zh-CN" dirty="0" smtClean="0"/>
              <a:t>intel</a:t>
            </a:r>
            <a:r>
              <a:rPr lang="zh-CN" altLang="en-US" dirty="0" smtClean="0"/>
              <a:t>的</a:t>
            </a:r>
            <a:r>
              <a:rPr lang="en-US" altLang="zh-CN" dirty="0" smtClean="0"/>
              <a:t>HAXM</a:t>
            </a:r>
            <a:r>
              <a:rPr lang="zh-CN" altLang="en-US" dirty="0" smtClean="0"/>
              <a:t>硬件加速技术</a:t>
            </a:r>
            <a:endParaRPr lang="zh-CN" altLang="en-US" dirty="0"/>
          </a:p>
        </p:txBody>
      </p:sp>
      <p:pic>
        <p:nvPicPr>
          <p:cNvPr id="5" name="图片 4"/>
          <p:cNvPicPr>
            <a:picLocks noChangeAspect="1"/>
          </p:cNvPicPr>
          <p:nvPr/>
        </p:nvPicPr>
        <p:blipFill>
          <a:blip r:embed="rId1" cstate="print"/>
          <a:stretch>
            <a:fillRect/>
          </a:stretch>
        </p:blipFill>
        <p:spPr>
          <a:xfrm>
            <a:off x="165735" y="4087495"/>
            <a:ext cx="4153535" cy="2130425"/>
          </a:xfrm>
          <a:prstGeom prst="rect">
            <a:avLst/>
          </a:prstGeom>
        </p:spPr>
      </p:pic>
      <p:pic>
        <p:nvPicPr>
          <p:cNvPr id="8" name="图片 7"/>
          <p:cNvPicPr>
            <a:picLocks noChangeAspect="1"/>
          </p:cNvPicPr>
          <p:nvPr/>
        </p:nvPicPr>
        <p:blipFill>
          <a:blip r:embed="rId2" cstate="print"/>
          <a:stretch>
            <a:fillRect/>
          </a:stretch>
        </p:blipFill>
        <p:spPr>
          <a:xfrm>
            <a:off x="6299835" y="3899535"/>
            <a:ext cx="5240020" cy="2318385"/>
          </a:xfrm>
          <a:prstGeom prst="rect">
            <a:avLst/>
          </a:prstGeom>
        </p:spPr>
      </p:pic>
      <p:sp>
        <p:nvSpPr>
          <p:cNvPr id="9" name="文本框 8"/>
          <p:cNvSpPr txBox="1"/>
          <p:nvPr/>
        </p:nvSpPr>
        <p:spPr>
          <a:xfrm>
            <a:off x="165711" y="6218075"/>
            <a:ext cx="8744755" cy="523220"/>
          </a:xfrm>
          <a:prstGeom prst="rect">
            <a:avLst/>
          </a:prstGeom>
          <a:noFill/>
        </p:spPr>
        <p:txBody>
          <a:bodyPr wrap="square" rtlCol="0">
            <a:spAutoFit/>
          </a:bodyPr>
          <a:lstStyle/>
          <a:p>
            <a:r>
              <a:rPr lang="zh-CN" altLang="en-US" sz="1400" i="1" dirty="0" smtClean="0"/>
              <a:t>备注：启动模拟器</a:t>
            </a:r>
            <a:r>
              <a:rPr lang="en-US" altLang="zh-CN" sz="1400" i="1" dirty="0" smtClean="0"/>
              <a:t>start </a:t>
            </a:r>
            <a:r>
              <a:rPr lang="zh-CN" altLang="en-US" sz="1400" i="1" dirty="0" smtClean="0"/>
              <a:t>报错： </a:t>
            </a:r>
            <a:r>
              <a:rPr lang="en-US" altLang="zh-CN" sz="1400" i="1" dirty="0" smtClean="0"/>
              <a:t>CPU </a:t>
            </a:r>
            <a:r>
              <a:rPr lang="en-US" altLang="zh-CN" sz="1400" i="1" dirty="0"/>
              <a:t>acceleration status: HAX kernel module is not </a:t>
            </a:r>
            <a:r>
              <a:rPr lang="en-US" altLang="zh-CN" sz="1400" i="1" dirty="0" smtClean="0"/>
              <a:t>installed</a:t>
            </a:r>
            <a:r>
              <a:rPr lang="zh-CN" altLang="en-US" sz="1400" i="1" dirty="0" smtClean="0"/>
              <a:t>， 需要在</a:t>
            </a:r>
            <a:r>
              <a:rPr lang="en-US" altLang="zh-CN" sz="1400" i="1" dirty="0"/>
              <a:t>SDK </a:t>
            </a:r>
            <a:r>
              <a:rPr lang="en-US" altLang="zh-CN" sz="1400" i="1" dirty="0" smtClean="0"/>
              <a:t>Manager</a:t>
            </a:r>
            <a:r>
              <a:rPr lang="zh-CN" altLang="en-US" sz="1400" i="1" dirty="0" smtClean="0"/>
              <a:t>安装</a:t>
            </a:r>
            <a:r>
              <a:rPr lang="en-US" altLang="zh-CN" sz="1400" i="1" dirty="0" smtClean="0"/>
              <a:t>HAXM</a:t>
            </a:r>
            <a:r>
              <a:rPr lang="zh-CN" altLang="en-US" sz="1400" i="1" dirty="0" smtClean="0"/>
              <a:t>，且到以下目录执行</a:t>
            </a:r>
            <a:r>
              <a:rPr lang="en-US" altLang="zh-CN" sz="1400" i="1" dirty="0" smtClean="0"/>
              <a:t>intelhaxm-android.exe</a:t>
            </a:r>
            <a:r>
              <a:rPr lang="zh-CN" altLang="en-US" sz="1400" i="1" dirty="0" smtClean="0"/>
              <a:t>程序，</a:t>
            </a:r>
            <a:r>
              <a:rPr lang="en-US" altLang="zh-CN" sz="1400" i="1" dirty="0" smtClean="0"/>
              <a:t>HAXM</a:t>
            </a:r>
            <a:r>
              <a:rPr lang="zh-CN" altLang="en-US" sz="1400" i="1" dirty="0" smtClean="0"/>
              <a:t>是</a:t>
            </a:r>
            <a:r>
              <a:rPr lang="en-US" altLang="zh-CN" sz="1400" i="1" dirty="0" smtClean="0"/>
              <a:t>intel</a:t>
            </a:r>
            <a:r>
              <a:rPr lang="zh-CN" altLang="en-US" sz="1400" i="1" dirty="0" smtClean="0"/>
              <a:t>的硬件加速技术。</a:t>
            </a:r>
            <a:endParaRPr lang="zh-CN" altLang="en-US" sz="1400" i="1" dirty="0"/>
          </a:p>
        </p:txBody>
      </p:sp>
      <p:pic>
        <p:nvPicPr>
          <p:cNvPr id="10" name="图片 9"/>
          <p:cNvPicPr>
            <a:picLocks noChangeAspect="1"/>
          </p:cNvPicPr>
          <p:nvPr/>
        </p:nvPicPr>
        <p:blipFill>
          <a:blip r:embed="rId3" cstate="print"/>
          <a:stretch>
            <a:fillRect/>
          </a:stretch>
        </p:blipFill>
        <p:spPr>
          <a:xfrm>
            <a:off x="-23495" y="808355"/>
            <a:ext cx="6110605" cy="3091180"/>
          </a:xfrm>
          <a:prstGeom prst="rect">
            <a:avLst/>
          </a:prstGeom>
        </p:spPr>
      </p:pic>
      <p:pic>
        <p:nvPicPr>
          <p:cNvPr id="11" name="图片 10"/>
          <p:cNvPicPr>
            <a:picLocks noChangeAspect="1"/>
          </p:cNvPicPr>
          <p:nvPr/>
        </p:nvPicPr>
        <p:blipFill>
          <a:blip r:embed="rId4" cstate="print"/>
          <a:stretch>
            <a:fillRect/>
          </a:stretch>
        </p:blipFill>
        <p:spPr>
          <a:xfrm>
            <a:off x="6582410" y="7620"/>
            <a:ext cx="5357495" cy="3740785"/>
          </a:xfrm>
          <a:prstGeom prst="rect">
            <a:avLst/>
          </a:prstGeom>
        </p:spPr>
      </p:pic>
      <p:sp>
        <p:nvSpPr>
          <p:cNvPr id="12" name="文本框 11"/>
          <p:cNvSpPr txBox="1"/>
          <p:nvPr/>
        </p:nvSpPr>
        <p:spPr>
          <a:xfrm>
            <a:off x="6087110" y="1605280"/>
            <a:ext cx="411480" cy="368300"/>
          </a:xfrm>
          <a:prstGeom prst="rect">
            <a:avLst/>
          </a:prstGeom>
          <a:noFill/>
        </p:spPr>
        <p:txBody>
          <a:bodyPr wrap="none" rtlCol="0">
            <a:spAutoFit/>
          </a:bodyPr>
          <a:lstStyle/>
          <a:p>
            <a:r>
              <a:rPr lang="zh-CN" altLang="zh-CN"/>
              <a:t>或</a:t>
            </a:r>
            <a:endParaRPr lang="zh-CN"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1333" y="745067"/>
            <a:ext cx="5204178" cy="584775"/>
          </a:xfrm>
          <a:prstGeom prst="rect">
            <a:avLst/>
          </a:prstGeom>
          <a:noFill/>
        </p:spPr>
        <p:txBody>
          <a:bodyPr wrap="square" rtlCol="0">
            <a:spAutoFit/>
          </a:bodyPr>
          <a:lstStyle/>
          <a:p>
            <a:r>
              <a:rPr lang="en-US" altLang="zh-CN" dirty="0" smtClean="0"/>
              <a:t>                   </a:t>
            </a:r>
            <a:r>
              <a:rPr lang="en-US" altLang="zh-CN" sz="3200" b="1" dirty="0" smtClean="0">
                <a:solidFill>
                  <a:schemeClr val="accent2"/>
                </a:solidFill>
              </a:rPr>
              <a:t>Monkey </a:t>
            </a:r>
            <a:r>
              <a:rPr lang="zh-CN" altLang="en-US" sz="3200" b="1" dirty="0" smtClean="0">
                <a:solidFill>
                  <a:schemeClr val="accent2"/>
                </a:solidFill>
              </a:rPr>
              <a:t>简介</a:t>
            </a:r>
            <a:endParaRPr lang="zh-CN" altLang="en-US" sz="3200" b="1" dirty="0">
              <a:solidFill>
                <a:schemeClr val="accent2"/>
              </a:solidFill>
            </a:endParaRPr>
          </a:p>
        </p:txBody>
      </p:sp>
      <p:sp>
        <p:nvSpPr>
          <p:cNvPr id="3" name="文本框 2"/>
          <p:cNvSpPr txBox="1"/>
          <p:nvPr/>
        </p:nvSpPr>
        <p:spPr>
          <a:xfrm>
            <a:off x="679241" y="1519229"/>
            <a:ext cx="9057187" cy="2061210"/>
          </a:xfrm>
          <a:prstGeom prst="rect">
            <a:avLst/>
          </a:prstGeom>
          <a:noFill/>
        </p:spPr>
        <p:txBody>
          <a:bodyPr wrap="square" rtlCol="0">
            <a:spAutoFit/>
          </a:bodyPr>
          <a:lstStyle/>
          <a:p>
            <a:r>
              <a:rPr lang="en-US" altLang="zh-CN" sz="2000" b="1" dirty="0" smtClean="0">
                <a:solidFill>
                  <a:schemeClr val="accent4"/>
                </a:solidFill>
              </a:rPr>
              <a:t>Monkey</a:t>
            </a:r>
            <a:r>
              <a:rPr lang="zh-CN" altLang="en-US" sz="2000" dirty="0" smtClean="0"/>
              <a:t>是</a:t>
            </a:r>
            <a:r>
              <a:rPr lang="en-US" altLang="zh-CN" sz="2000" dirty="0" smtClean="0"/>
              <a:t>Android</a:t>
            </a:r>
            <a:r>
              <a:rPr lang="zh-CN" altLang="en-US" sz="2000" dirty="0" smtClean="0"/>
              <a:t>系统的一个命令行工具，可以运行在模拟器、手机设备中。它向系统或软件发送伪随机的用户事件流</a:t>
            </a:r>
            <a:r>
              <a:rPr lang="en-US" altLang="zh-CN" sz="2000" dirty="0" smtClean="0"/>
              <a:t>(</a:t>
            </a:r>
            <a:r>
              <a:rPr lang="zh-CN" altLang="en-US" sz="2000" dirty="0" smtClean="0"/>
              <a:t>如键盘输入、触摸屏输入、</a:t>
            </a:r>
            <a:r>
              <a:rPr lang="zh-CN" altLang="en-US" sz="2000" dirty="0"/>
              <a:t>手势</a:t>
            </a:r>
            <a:r>
              <a:rPr lang="zh-CN" altLang="en-US" sz="2000" dirty="0" smtClean="0"/>
              <a:t>输入、鼠标输入等），实现对正在开发的</a:t>
            </a:r>
            <a:r>
              <a:rPr lang="en-US" altLang="zh-CN" sz="2000" dirty="0" smtClean="0"/>
              <a:t>APP</a:t>
            </a:r>
            <a:r>
              <a:rPr lang="zh-CN" altLang="en-US" sz="2000" dirty="0" smtClean="0"/>
              <a:t>应用程序进行压力性能测试。</a:t>
            </a:r>
            <a:endParaRPr lang="en-US" altLang="zh-CN" sz="2000" dirty="0" smtClean="0"/>
          </a:p>
          <a:p>
            <a:endParaRPr lang="en-US" altLang="zh-CN" sz="2000" dirty="0" smtClean="0"/>
          </a:p>
          <a:p>
            <a:r>
              <a:rPr lang="en-US" altLang="zh-CN" sz="2000" dirty="0" smtClean="0"/>
              <a:t>Monkey</a:t>
            </a:r>
            <a:r>
              <a:rPr lang="zh-CN" altLang="en-US" sz="2000" dirty="0" smtClean="0"/>
              <a:t>测试是一种测试软件稳定性、健壮性的快速有效的方法。</a:t>
            </a:r>
            <a:endParaRPr lang="en-US" altLang="zh-CN" sz="2000" dirty="0" smtClean="0"/>
          </a:p>
          <a:p>
            <a:r>
              <a:rPr lang="en-US" altLang="zh-CN" sz="2000" dirty="0" smtClean="0"/>
              <a:t>Monkey</a:t>
            </a:r>
            <a:r>
              <a:rPr lang="zh-CN" altLang="en-US" sz="2000" dirty="0" smtClean="0"/>
              <a:t>测试目前被大规模应用在</a:t>
            </a:r>
            <a:r>
              <a:rPr lang="en-US" altLang="zh-CN" sz="2000" dirty="0" smtClean="0"/>
              <a:t>APP</a:t>
            </a:r>
            <a:r>
              <a:rPr lang="zh-CN" altLang="en-US" sz="2000" dirty="0" smtClean="0"/>
              <a:t>开发企业</a:t>
            </a:r>
            <a:r>
              <a:rPr lang="zh-CN" altLang="en-US" sz="2800" dirty="0" smtClean="0"/>
              <a:t>。</a:t>
            </a:r>
            <a:endParaRPr lang="zh-CN" altLang="en-US" sz="2800" dirty="0"/>
          </a:p>
        </p:txBody>
      </p:sp>
      <p:sp>
        <p:nvSpPr>
          <p:cNvPr id="4" name="文本框 3"/>
          <p:cNvSpPr txBox="1"/>
          <p:nvPr/>
        </p:nvSpPr>
        <p:spPr>
          <a:xfrm>
            <a:off x="679241" y="5898094"/>
            <a:ext cx="9057187" cy="646331"/>
          </a:xfrm>
          <a:prstGeom prst="rect">
            <a:avLst/>
          </a:prstGeom>
          <a:noFill/>
        </p:spPr>
        <p:txBody>
          <a:bodyPr wrap="square" rtlCol="0">
            <a:spAutoFit/>
          </a:bodyPr>
          <a:lstStyle/>
          <a:p>
            <a:r>
              <a:rPr lang="zh-CN" altLang="en-US" i="1" dirty="0">
                <a:solidFill>
                  <a:schemeClr val="accent4"/>
                </a:solidFill>
              </a:rPr>
              <a:t>备注：高版本的安卓手机都支持外接</a:t>
            </a:r>
            <a:r>
              <a:rPr lang="en-US" altLang="zh-CN" i="1" dirty="0">
                <a:solidFill>
                  <a:schemeClr val="accent4"/>
                </a:solidFill>
              </a:rPr>
              <a:t>USB</a:t>
            </a:r>
            <a:r>
              <a:rPr lang="zh-CN" altLang="en-US" i="1" dirty="0">
                <a:solidFill>
                  <a:schemeClr val="accent4"/>
                </a:solidFill>
              </a:rPr>
              <a:t>设备，如鼠标、键盘、</a:t>
            </a:r>
            <a:r>
              <a:rPr lang="en-US" altLang="zh-CN" i="1" dirty="0">
                <a:solidFill>
                  <a:schemeClr val="accent4"/>
                </a:solidFill>
              </a:rPr>
              <a:t>U</a:t>
            </a:r>
            <a:r>
              <a:rPr lang="zh-CN" altLang="en-US" i="1" dirty="0">
                <a:solidFill>
                  <a:schemeClr val="accent4"/>
                </a:solidFill>
              </a:rPr>
              <a:t>盘等，包括蓝牙设备等</a:t>
            </a:r>
            <a:endParaRPr lang="zh-CN" altLang="en-US" i="1" dirty="0">
              <a:solidFill>
                <a:schemeClr val="accent4"/>
              </a:solidFill>
            </a:endParaRPr>
          </a:p>
          <a:p>
            <a:endParaRPr lang="zh-CN" altLang="en-US" dirty="0"/>
          </a:p>
        </p:txBody>
      </p:sp>
      <p:pic>
        <p:nvPicPr>
          <p:cNvPr id="5" name="图片 4"/>
          <p:cNvPicPr>
            <a:picLocks noChangeAspect="1"/>
          </p:cNvPicPr>
          <p:nvPr/>
        </p:nvPicPr>
        <p:blipFill>
          <a:blip r:embed="rId1" cstate="print"/>
          <a:stretch>
            <a:fillRect/>
          </a:stretch>
        </p:blipFill>
        <p:spPr>
          <a:xfrm>
            <a:off x="679450" y="3887470"/>
            <a:ext cx="8495030" cy="409575"/>
          </a:xfrm>
          <a:prstGeom prst="rect">
            <a:avLst/>
          </a:prstGeom>
        </p:spPr>
      </p:pic>
      <p:sp>
        <p:nvSpPr>
          <p:cNvPr id="6" name="文本框 5"/>
          <p:cNvSpPr txBox="1"/>
          <p:nvPr/>
        </p:nvSpPr>
        <p:spPr>
          <a:xfrm>
            <a:off x="574040" y="4439920"/>
            <a:ext cx="10662285" cy="1322070"/>
          </a:xfrm>
          <a:prstGeom prst="rect">
            <a:avLst/>
          </a:prstGeom>
          <a:noFill/>
        </p:spPr>
        <p:txBody>
          <a:bodyPr wrap="square" rtlCol="0">
            <a:spAutoFit/>
          </a:bodyPr>
          <a:lstStyle/>
          <a:p>
            <a:r>
              <a:rPr lang="zh-CN" altLang="en-US" sz="2000">
                <a:solidFill>
                  <a:srgbClr val="FF0000"/>
                </a:solidFill>
                <a:latin typeface="楷体" panose="02010609060101010101" charset="-122"/>
                <a:ea typeface="楷体" panose="02010609060101010101" charset="-122"/>
              </a:rPr>
              <a:t>顾名思义，Monkey就是猴子，  Monkey测试，就像一只猴子， 在电脑面前，乱敲键盘在测试。  猴子什么都不懂， 只知道乱敲</a:t>
            </a:r>
            <a:endParaRPr lang="zh-CN" altLang="en-US" sz="2000">
              <a:solidFill>
                <a:srgbClr val="FF0000"/>
              </a:solidFill>
              <a:latin typeface="楷体" panose="02010609060101010101" charset="-122"/>
              <a:ea typeface="楷体" panose="02010609060101010101" charset="-122"/>
            </a:endParaRPr>
          </a:p>
          <a:p>
            <a:r>
              <a:rPr lang="zh-CN" altLang="en-US" sz="2000">
                <a:solidFill>
                  <a:srgbClr val="FF0000"/>
                </a:solidFill>
                <a:latin typeface="楷体" panose="02010609060101010101" charset="-122"/>
                <a:ea typeface="楷体" panose="02010609060101010101" charset="-122"/>
              </a:rPr>
              <a:t>通过Monkey程序模拟用户触摸屏幕、滑动Trackball、 按键等操作来对设备上的程序进行压力测试，检测程序多久的时间会发生异常</a:t>
            </a:r>
            <a:endParaRPr lang="zh-CN" altLang="en-US" sz="2000">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368411" y="870060"/>
            <a:ext cx="4172057" cy="2977786"/>
          </a:xfrm>
          <a:prstGeom prst="rect">
            <a:avLst/>
          </a:prstGeom>
        </p:spPr>
      </p:pic>
      <p:pic>
        <p:nvPicPr>
          <p:cNvPr id="3" name="图片 2"/>
          <p:cNvPicPr>
            <a:picLocks noChangeAspect="1"/>
          </p:cNvPicPr>
          <p:nvPr/>
        </p:nvPicPr>
        <p:blipFill>
          <a:blip r:embed="rId2" cstate="print"/>
          <a:stretch>
            <a:fillRect/>
          </a:stretch>
        </p:blipFill>
        <p:spPr>
          <a:xfrm>
            <a:off x="4613281" y="870060"/>
            <a:ext cx="337378" cy="2918316"/>
          </a:xfrm>
          <a:prstGeom prst="rect">
            <a:avLst/>
          </a:prstGeom>
        </p:spPr>
      </p:pic>
      <p:pic>
        <p:nvPicPr>
          <p:cNvPr id="5" name="图片 4"/>
          <p:cNvPicPr>
            <a:picLocks noChangeAspect="1"/>
          </p:cNvPicPr>
          <p:nvPr/>
        </p:nvPicPr>
        <p:blipFill>
          <a:blip r:embed="rId3" cstate="print"/>
          <a:stretch>
            <a:fillRect/>
          </a:stretch>
        </p:blipFill>
        <p:spPr>
          <a:xfrm>
            <a:off x="5345927" y="864972"/>
            <a:ext cx="4266720" cy="2923404"/>
          </a:xfrm>
          <a:prstGeom prst="rect">
            <a:avLst/>
          </a:prstGeom>
        </p:spPr>
      </p:pic>
      <p:sp>
        <p:nvSpPr>
          <p:cNvPr id="6" name="文本框 5"/>
          <p:cNvSpPr txBox="1"/>
          <p:nvPr/>
        </p:nvSpPr>
        <p:spPr>
          <a:xfrm>
            <a:off x="2026375" y="346840"/>
            <a:ext cx="6379780" cy="523220"/>
          </a:xfrm>
          <a:prstGeom prst="rect">
            <a:avLst/>
          </a:prstGeom>
          <a:noFill/>
        </p:spPr>
        <p:txBody>
          <a:bodyPr wrap="square" rtlCol="0">
            <a:spAutoFit/>
          </a:bodyPr>
          <a:lstStyle/>
          <a:p>
            <a:r>
              <a:rPr lang="en-US" altLang="zh-CN" sz="2800" dirty="0" smtClean="0"/>
              <a:t>                </a:t>
            </a:r>
            <a:r>
              <a:rPr lang="en-US" altLang="zh-CN" sz="2800" b="1" dirty="0" smtClean="0">
                <a:solidFill>
                  <a:schemeClr val="accent3"/>
                </a:solidFill>
              </a:rPr>
              <a:t>AVD</a:t>
            </a:r>
            <a:r>
              <a:rPr lang="zh-CN" altLang="en-US" sz="2800" b="1" dirty="0" smtClean="0">
                <a:solidFill>
                  <a:schemeClr val="accent3"/>
                </a:solidFill>
              </a:rPr>
              <a:t>模拟器</a:t>
            </a:r>
            <a:endParaRPr lang="zh-CN" altLang="en-US" sz="2800" b="1" dirty="0">
              <a:solidFill>
                <a:schemeClr val="accent3"/>
              </a:solidFill>
            </a:endParaRPr>
          </a:p>
        </p:txBody>
      </p:sp>
      <p:pic>
        <p:nvPicPr>
          <p:cNvPr id="7" name="图片 6"/>
          <p:cNvPicPr>
            <a:picLocks noChangeAspect="1"/>
          </p:cNvPicPr>
          <p:nvPr/>
        </p:nvPicPr>
        <p:blipFill>
          <a:blip r:embed="rId4" cstate="print"/>
          <a:stretch>
            <a:fillRect/>
          </a:stretch>
        </p:blipFill>
        <p:spPr>
          <a:xfrm>
            <a:off x="368411" y="3960845"/>
            <a:ext cx="4087420" cy="2897155"/>
          </a:xfrm>
          <a:prstGeom prst="rect">
            <a:avLst/>
          </a:prstGeom>
        </p:spPr>
      </p:pic>
      <p:pic>
        <p:nvPicPr>
          <p:cNvPr id="8" name="图片 7"/>
          <p:cNvPicPr>
            <a:picLocks noChangeAspect="1"/>
          </p:cNvPicPr>
          <p:nvPr/>
        </p:nvPicPr>
        <p:blipFill>
          <a:blip r:embed="rId5" cstate="print"/>
          <a:stretch>
            <a:fillRect/>
          </a:stretch>
        </p:blipFill>
        <p:spPr>
          <a:xfrm>
            <a:off x="4592586" y="3988114"/>
            <a:ext cx="358073" cy="2869886"/>
          </a:xfrm>
          <a:prstGeom prst="rect">
            <a:avLst/>
          </a:prstGeom>
        </p:spPr>
      </p:pic>
      <p:pic>
        <p:nvPicPr>
          <p:cNvPr id="9" name="图片 8"/>
          <p:cNvPicPr>
            <a:picLocks noChangeAspect="1"/>
          </p:cNvPicPr>
          <p:nvPr/>
        </p:nvPicPr>
        <p:blipFill>
          <a:blip r:embed="rId6" cstate="print"/>
          <a:stretch>
            <a:fillRect/>
          </a:stretch>
        </p:blipFill>
        <p:spPr>
          <a:xfrm>
            <a:off x="5345927" y="3988114"/>
            <a:ext cx="4266720" cy="280751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77362" y="2735277"/>
            <a:ext cx="4899135" cy="3314121"/>
          </a:xfrm>
          <a:prstGeom prst="rect">
            <a:avLst/>
          </a:prstGeom>
        </p:spPr>
      </p:pic>
      <p:pic>
        <p:nvPicPr>
          <p:cNvPr id="3" name="图片 2"/>
          <p:cNvPicPr>
            <a:picLocks noChangeAspect="1"/>
          </p:cNvPicPr>
          <p:nvPr/>
        </p:nvPicPr>
        <p:blipFill>
          <a:blip r:embed="rId2" cstate="print"/>
          <a:stretch>
            <a:fillRect/>
          </a:stretch>
        </p:blipFill>
        <p:spPr>
          <a:xfrm>
            <a:off x="5391809" y="2776332"/>
            <a:ext cx="5041394" cy="3190547"/>
          </a:xfrm>
          <a:prstGeom prst="rect">
            <a:avLst/>
          </a:prstGeom>
        </p:spPr>
      </p:pic>
      <p:sp>
        <p:nvSpPr>
          <p:cNvPr id="4" name="文本框 3"/>
          <p:cNvSpPr txBox="1"/>
          <p:nvPr/>
        </p:nvSpPr>
        <p:spPr>
          <a:xfrm>
            <a:off x="2026375" y="346840"/>
            <a:ext cx="6379780" cy="523220"/>
          </a:xfrm>
          <a:prstGeom prst="rect">
            <a:avLst/>
          </a:prstGeom>
          <a:noFill/>
        </p:spPr>
        <p:txBody>
          <a:bodyPr wrap="square" rtlCol="0">
            <a:spAutoFit/>
          </a:bodyPr>
          <a:lstStyle/>
          <a:p>
            <a:r>
              <a:rPr lang="en-US" altLang="zh-CN" sz="2800" dirty="0" smtClean="0"/>
              <a:t>                </a:t>
            </a:r>
            <a:r>
              <a:rPr lang="en-US" altLang="zh-CN" sz="2800" b="1" dirty="0" err="1" smtClean="0">
                <a:solidFill>
                  <a:schemeClr val="accent3"/>
                </a:solidFill>
              </a:rPr>
              <a:t>BlueStacks</a:t>
            </a:r>
            <a:r>
              <a:rPr lang="zh-CN" altLang="en-US" sz="2800" b="1" dirty="0" smtClean="0">
                <a:solidFill>
                  <a:schemeClr val="accent3"/>
                </a:solidFill>
              </a:rPr>
              <a:t>模拟器</a:t>
            </a:r>
            <a:endParaRPr lang="zh-CN" altLang="en-US" sz="2800" b="1" dirty="0">
              <a:solidFill>
                <a:schemeClr val="accent3"/>
              </a:solidFill>
            </a:endParaRPr>
          </a:p>
        </p:txBody>
      </p:sp>
      <p:sp>
        <p:nvSpPr>
          <p:cNvPr id="5" name="文本框 4"/>
          <p:cNvSpPr txBox="1"/>
          <p:nvPr/>
        </p:nvSpPr>
        <p:spPr>
          <a:xfrm>
            <a:off x="472966" y="1229710"/>
            <a:ext cx="5097517" cy="646331"/>
          </a:xfrm>
          <a:prstGeom prst="rect">
            <a:avLst/>
          </a:prstGeom>
          <a:noFill/>
        </p:spPr>
        <p:txBody>
          <a:bodyPr wrap="square" rtlCol="0">
            <a:spAutoFit/>
          </a:bodyPr>
          <a:lstStyle/>
          <a:p>
            <a:r>
              <a:rPr lang="zh-CN" altLang="en-US" dirty="0" smtClean="0"/>
              <a:t>蓝叠模拟器官网：</a:t>
            </a:r>
            <a:endParaRPr lang="en-US" altLang="zh-CN" dirty="0" smtClean="0"/>
          </a:p>
          <a:p>
            <a:r>
              <a:rPr lang="en-US" altLang="zh-CN" dirty="0" smtClean="0">
                <a:solidFill>
                  <a:schemeClr val="accent1"/>
                </a:solidFill>
              </a:rPr>
              <a:t>http</a:t>
            </a:r>
            <a:r>
              <a:rPr lang="en-US" altLang="zh-CN" dirty="0">
                <a:solidFill>
                  <a:schemeClr val="accent1"/>
                </a:solidFill>
              </a:rPr>
              <a:t>://</a:t>
            </a:r>
            <a:r>
              <a:rPr lang="en-US" altLang="zh-CN" dirty="0" smtClean="0">
                <a:solidFill>
                  <a:schemeClr val="accent1"/>
                </a:solidFill>
              </a:rPr>
              <a:t>www.bluestacks.cn</a:t>
            </a:r>
            <a:endParaRPr lang="zh-CN" altLang="en-US" dirty="0">
              <a:solidFill>
                <a:schemeClr val="accent1"/>
              </a:solidFill>
            </a:endParaRPr>
          </a:p>
        </p:txBody>
      </p:sp>
      <p:pic>
        <p:nvPicPr>
          <p:cNvPr id="6" name="图片 5"/>
          <p:cNvPicPr>
            <a:picLocks noChangeAspect="1"/>
          </p:cNvPicPr>
          <p:nvPr/>
        </p:nvPicPr>
        <p:blipFill>
          <a:blip r:embed="rId3" cstate="print"/>
          <a:stretch>
            <a:fillRect/>
          </a:stretch>
        </p:blipFill>
        <p:spPr>
          <a:xfrm>
            <a:off x="4376422" y="1165970"/>
            <a:ext cx="1838325" cy="6572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34828" y="1971214"/>
            <a:ext cx="5204427" cy="3531147"/>
          </a:xfrm>
          <a:prstGeom prst="rect">
            <a:avLst/>
          </a:prstGeom>
        </p:spPr>
      </p:pic>
      <p:pic>
        <p:nvPicPr>
          <p:cNvPr id="3" name="图片 2"/>
          <p:cNvPicPr>
            <a:picLocks noChangeAspect="1"/>
          </p:cNvPicPr>
          <p:nvPr/>
        </p:nvPicPr>
        <p:blipFill>
          <a:blip r:embed="rId2" cstate="print"/>
          <a:stretch>
            <a:fillRect/>
          </a:stretch>
        </p:blipFill>
        <p:spPr>
          <a:xfrm>
            <a:off x="5525219" y="1971213"/>
            <a:ext cx="4924165" cy="3531147"/>
          </a:xfrm>
          <a:prstGeom prst="rect">
            <a:avLst/>
          </a:prstGeom>
        </p:spPr>
      </p:pic>
      <p:sp>
        <p:nvSpPr>
          <p:cNvPr id="4" name="文本框 3"/>
          <p:cNvSpPr txBox="1"/>
          <p:nvPr/>
        </p:nvSpPr>
        <p:spPr>
          <a:xfrm>
            <a:off x="2026375" y="346840"/>
            <a:ext cx="6379780" cy="523220"/>
          </a:xfrm>
          <a:prstGeom prst="rect">
            <a:avLst/>
          </a:prstGeom>
          <a:noFill/>
        </p:spPr>
        <p:txBody>
          <a:bodyPr wrap="square" rtlCol="0">
            <a:spAutoFit/>
          </a:bodyPr>
          <a:lstStyle/>
          <a:p>
            <a:r>
              <a:rPr lang="en-US" altLang="zh-CN" sz="2800" dirty="0" smtClean="0"/>
              <a:t>                </a:t>
            </a:r>
            <a:r>
              <a:rPr lang="en-US" altLang="zh-CN" sz="2800" b="1" dirty="0" err="1" smtClean="0">
                <a:solidFill>
                  <a:schemeClr val="accent3"/>
                </a:solidFill>
              </a:rPr>
              <a:t>BlueStacks</a:t>
            </a:r>
            <a:r>
              <a:rPr lang="zh-CN" altLang="en-US" sz="2800" b="1" dirty="0" smtClean="0">
                <a:solidFill>
                  <a:schemeClr val="accent3"/>
                </a:solidFill>
              </a:rPr>
              <a:t>模拟器</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462441" y="1398277"/>
            <a:ext cx="5073826" cy="1229590"/>
          </a:xfrm>
          <a:prstGeom prst="rect">
            <a:avLst/>
          </a:prstGeom>
        </p:spPr>
      </p:pic>
      <p:sp>
        <p:nvSpPr>
          <p:cNvPr id="4" name="文本框 3"/>
          <p:cNvSpPr txBox="1"/>
          <p:nvPr/>
        </p:nvSpPr>
        <p:spPr>
          <a:xfrm>
            <a:off x="1467556" y="925689"/>
            <a:ext cx="7123288" cy="369332"/>
          </a:xfrm>
          <a:prstGeom prst="rect">
            <a:avLst/>
          </a:prstGeom>
          <a:noFill/>
        </p:spPr>
        <p:txBody>
          <a:bodyPr wrap="square" rtlCol="0">
            <a:spAutoFit/>
          </a:bodyPr>
          <a:lstStyle/>
          <a:p>
            <a:r>
              <a:rPr lang="zh-CN" altLang="en-US" dirty="0" smtClean="0"/>
              <a:t>登陆设备命令：</a:t>
            </a:r>
            <a:r>
              <a:rPr lang="en-US" altLang="zh-CN" dirty="0" err="1" smtClean="0"/>
              <a:t>adb</a:t>
            </a:r>
            <a:r>
              <a:rPr lang="en-US" altLang="zh-CN" dirty="0" smtClean="0"/>
              <a:t> devices         </a:t>
            </a:r>
            <a:r>
              <a:rPr lang="zh-CN" altLang="en-US" sz="1600" dirty="0" smtClean="0"/>
              <a:t>（</a:t>
            </a:r>
            <a:r>
              <a:rPr lang="zh-CN" altLang="en-US" sz="1600" i="1" dirty="0" smtClean="0"/>
              <a:t>进入</a:t>
            </a:r>
            <a:r>
              <a:rPr lang="en-US" altLang="zh-CN" sz="1600" i="1" dirty="0" err="1" smtClean="0"/>
              <a:t>adb</a:t>
            </a:r>
            <a:r>
              <a:rPr lang="en-US" altLang="zh-CN" sz="1600" i="1" dirty="0" smtClean="0"/>
              <a:t> </a:t>
            </a:r>
            <a:r>
              <a:rPr lang="zh-CN" altLang="en-US" sz="1600" i="1" dirty="0" smtClean="0"/>
              <a:t>检查模拟器是否上线）</a:t>
            </a:r>
            <a:endParaRPr lang="zh-CN" altLang="en-US" sz="1600" i="1" dirty="0"/>
          </a:p>
        </p:txBody>
      </p:sp>
      <p:sp>
        <p:nvSpPr>
          <p:cNvPr id="5" name="文本框 4"/>
          <p:cNvSpPr txBox="1"/>
          <p:nvPr/>
        </p:nvSpPr>
        <p:spPr>
          <a:xfrm>
            <a:off x="1462441" y="2800023"/>
            <a:ext cx="7128403" cy="369332"/>
          </a:xfrm>
          <a:prstGeom prst="rect">
            <a:avLst/>
          </a:prstGeom>
          <a:noFill/>
        </p:spPr>
        <p:txBody>
          <a:bodyPr wrap="square" rtlCol="0">
            <a:spAutoFit/>
          </a:bodyPr>
          <a:lstStyle/>
          <a:p>
            <a:r>
              <a:rPr lang="zh-CN" altLang="en-US" dirty="0" smtClean="0"/>
              <a:t>进入模拟器操作系统：</a:t>
            </a:r>
            <a:r>
              <a:rPr lang="en-US" altLang="zh-CN" dirty="0" err="1" smtClean="0"/>
              <a:t>adb</a:t>
            </a:r>
            <a:r>
              <a:rPr lang="en-US" altLang="zh-CN" dirty="0" smtClean="0"/>
              <a:t> shell     </a:t>
            </a:r>
            <a:r>
              <a:rPr lang="zh-CN" altLang="en-US" sz="1600" i="1" dirty="0" smtClean="0"/>
              <a:t>（</a:t>
            </a:r>
            <a:r>
              <a:rPr lang="en-US" altLang="zh-CN" sz="1600" i="1" dirty="0" err="1" smtClean="0"/>
              <a:t>adb</a:t>
            </a:r>
            <a:r>
              <a:rPr lang="zh-CN" altLang="en-US" sz="1600" i="1" dirty="0" smtClean="0"/>
              <a:t>不区分大小写，但</a:t>
            </a:r>
            <a:r>
              <a:rPr lang="en-US" altLang="zh-CN" sz="1600" i="1" dirty="0" smtClean="0"/>
              <a:t>shell</a:t>
            </a:r>
            <a:r>
              <a:rPr lang="zh-CN" altLang="en-US" sz="1600" i="1" dirty="0" smtClean="0"/>
              <a:t>区分）</a:t>
            </a:r>
            <a:endParaRPr lang="zh-CN" altLang="en-US" sz="1600" i="1" dirty="0"/>
          </a:p>
        </p:txBody>
      </p:sp>
      <p:pic>
        <p:nvPicPr>
          <p:cNvPr id="8" name="图片 7"/>
          <p:cNvPicPr>
            <a:picLocks noChangeAspect="1"/>
          </p:cNvPicPr>
          <p:nvPr/>
        </p:nvPicPr>
        <p:blipFill>
          <a:blip r:embed="rId2" cstate="print"/>
          <a:stretch>
            <a:fillRect/>
          </a:stretch>
        </p:blipFill>
        <p:spPr>
          <a:xfrm>
            <a:off x="1462441" y="4454343"/>
            <a:ext cx="7496175" cy="2152650"/>
          </a:xfrm>
          <a:prstGeom prst="rect">
            <a:avLst/>
          </a:prstGeom>
        </p:spPr>
      </p:pic>
      <p:sp>
        <p:nvSpPr>
          <p:cNvPr id="9" name="文本框 8"/>
          <p:cNvSpPr txBox="1"/>
          <p:nvPr/>
        </p:nvSpPr>
        <p:spPr>
          <a:xfrm>
            <a:off x="1580444" y="282222"/>
            <a:ext cx="5926667" cy="523220"/>
          </a:xfrm>
          <a:prstGeom prst="rect">
            <a:avLst/>
          </a:prstGeom>
          <a:noFill/>
        </p:spPr>
        <p:txBody>
          <a:bodyPr wrap="square" rtlCol="0">
            <a:spAutoFit/>
          </a:bodyPr>
          <a:lstStyle/>
          <a:p>
            <a:r>
              <a:rPr lang="en-US" altLang="zh-CN" sz="2800" dirty="0" smtClean="0">
                <a:solidFill>
                  <a:schemeClr val="accent3"/>
                </a:solidFill>
              </a:rPr>
              <a:t>                        </a:t>
            </a:r>
            <a:r>
              <a:rPr lang="en-US" altLang="zh-CN" sz="2800" b="1" dirty="0" smtClean="0">
                <a:solidFill>
                  <a:schemeClr val="accent3"/>
                </a:solidFill>
              </a:rPr>
              <a:t>ADB </a:t>
            </a:r>
            <a:r>
              <a:rPr lang="zh-CN" altLang="en-US" sz="2800" b="1" dirty="0" smtClean="0">
                <a:solidFill>
                  <a:schemeClr val="accent3"/>
                </a:solidFill>
              </a:rPr>
              <a:t>命令</a:t>
            </a:r>
            <a:endParaRPr lang="zh-CN" altLang="en-US" sz="2800" b="1" dirty="0">
              <a:solidFill>
                <a:schemeClr val="accent3"/>
              </a:solidFill>
            </a:endParaRPr>
          </a:p>
        </p:txBody>
      </p:sp>
      <p:pic>
        <p:nvPicPr>
          <p:cNvPr id="6" name="图片 5"/>
          <p:cNvPicPr>
            <a:picLocks noChangeAspect="1"/>
          </p:cNvPicPr>
          <p:nvPr/>
        </p:nvPicPr>
        <p:blipFill>
          <a:blip r:embed="rId3" cstate="print"/>
          <a:stretch>
            <a:fillRect/>
          </a:stretch>
        </p:blipFill>
        <p:spPr>
          <a:xfrm>
            <a:off x="1462441" y="3361344"/>
            <a:ext cx="3448050" cy="7715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514" y="35497"/>
            <a:ext cx="5769735" cy="368300"/>
          </a:xfrm>
          <a:prstGeom prst="rect">
            <a:avLst/>
          </a:prstGeom>
          <a:noFill/>
        </p:spPr>
        <p:txBody>
          <a:bodyPr wrap="square" rtlCol="0">
            <a:spAutoFit/>
          </a:bodyPr>
          <a:lstStyle/>
          <a:p>
            <a:r>
              <a:rPr lang="zh-CN" altLang="en-US" dirty="0" smtClean="0"/>
              <a:t>显示系统中的全部</a:t>
            </a:r>
            <a:r>
              <a:rPr lang="en-US" altLang="zh-CN" dirty="0" smtClean="0"/>
              <a:t>android</a:t>
            </a:r>
            <a:r>
              <a:rPr lang="zh-CN" altLang="en-US" dirty="0" smtClean="0"/>
              <a:t>平台： </a:t>
            </a:r>
            <a:r>
              <a:rPr lang="en-US" altLang="zh-CN" dirty="0">
                <a:solidFill>
                  <a:srgbClr val="0070C0"/>
                </a:solidFill>
              </a:rPr>
              <a:t>android list targets</a:t>
            </a:r>
            <a:endParaRPr lang="zh-CN" altLang="en-US" dirty="0">
              <a:solidFill>
                <a:srgbClr val="0070C0"/>
              </a:solidFill>
            </a:endParaRPr>
          </a:p>
        </p:txBody>
      </p:sp>
      <p:pic>
        <p:nvPicPr>
          <p:cNvPr id="5" name="图片 4"/>
          <p:cNvPicPr>
            <a:picLocks noChangeAspect="1"/>
          </p:cNvPicPr>
          <p:nvPr/>
        </p:nvPicPr>
        <p:blipFill>
          <a:blip r:embed="rId1" cstate="print"/>
          <a:stretch>
            <a:fillRect/>
          </a:stretch>
        </p:blipFill>
        <p:spPr>
          <a:xfrm>
            <a:off x="5965596" y="2324199"/>
            <a:ext cx="4133850" cy="2209800"/>
          </a:xfrm>
          <a:prstGeom prst="rect">
            <a:avLst/>
          </a:prstGeom>
        </p:spPr>
      </p:pic>
      <p:pic>
        <p:nvPicPr>
          <p:cNvPr id="3" name="图片 2"/>
          <p:cNvPicPr>
            <a:picLocks noChangeAspect="1"/>
          </p:cNvPicPr>
          <p:nvPr/>
        </p:nvPicPr>
        <p:blipFill>
          <a:blip r:embed="rId2" cstate="print"/>
          <a:stretch>
            <a:fillRect/>
          </a:stretch>
        </p:blipFill>
        <p:spPr>
          <a:xfrm>
            <a:off x="29210" y="2616835"/>
            <a:ext cx="5272405" cy="4232910"/>
          </a:xfrm>
          <a:prstGeom prst="rect">
            <a:avLst/>
          </a:prstGeom>
        </p:spPr>
      </p:pic>
      <p:pic>
        <p:nvPicPr>
          <p:cNvPr id="4" name="图片 3"/>
          <p:cNvPicPr>
            <a:picLocks noChangeAspect="1"/>
          </p:cNvPicPr>
          <p:nvPr/>
        </p:nvPicPr>
        <p:blipFill>
          <a:blip r:embed="rId3" cstate="print"/>
          <a:stretch>
            <a:fillRect/>
          </a:stretch>
        </p:blipFill>
        <p:spPr>
          <a:xfrm>
            <a:off x="5798950" y="4937671"/>
            <a:ext cx="2369755" cy="1419249"/>
          </a:xfrm>
          <a:prstGeom prst="rect">
            <a:avLst/>
          </a:prstGeom>
        </p:spPr>
      </p:pic>
      <p:sp>
        <p:nvSpPr>
          <p:cNvPr id="7" name="文本框 6"/>
          <p:cNvSpPr txBox="1"/>
          <p:nvPr/>
        </p:nvSpPr>
        <p:spPr>
          <a:xfrm>
            <a:off x="60960" y="398780"/>
            <a:ext cx="5594350" cy="368300"/>
          </a:xfrm>
          <a:prstGeom prst="rect">
            <a:avLst/>
          </a:prstGeom>
          <a:noFill/>
        </p:spPr>
        <p:txBody>
          <a:bodyPr wrap="square" rtlCol="0">
            <a:spAutoFit/>
          </a:bodyPr>
          <a:lstStyle/>
          <a:p>
            <a:r>
              <a:rPr lang="zh-CN" altLang="en-US">
                <a:solidFill>
                  <a:srgbClr val="FF0000"/>
                </a:solidFill>
              </a:rPr>
              <a:t>此命令需要把</a:t>
            </a:r>
            <a:r>
              <a:rPr lang="en-US" altLang="zh-CN">
                <a:solidFill>
                  <a:srgbClr val="FF0000"/>
                </a:solidFill>
              </a:rPr>
              <a:t>SDK</a:t>
            </a:r>
            <a:r>
              <a:rPr lang="zh-CN" altLang="en-US">
                <a:solidFill>
                  <a:srgbClr val="FF0000"/>
                </a:solidFill>
              </a:rPr>
              <a:t>路径的</a:t>
            </a:r>
            <a:r>
              <a:rPr lang="en-US" altLang="zh-CN">
                <a:solidFill>
                  <a:srgbClr val="FF0000"/>
                </a:solidFill>
              </a:rPr>
              <a:t>tools</a:t>
            </a:r>
            <a:r>
              <a:rPr lang="zh-CN" altLang="en-US">
                <a:solidFill>
                  <a:srgbClr val="FF0000"/>
                </a:solidFill>
              </a:rPr>
              <a:t>路劲添加到</a:t>
            </a:r>
            <a:r>
              <a:rPr lang="en-US" altLang="zh-CN">
                <a:solidFill>
                  <a:srgbClr val="FF0000"/>
                </a:solidFill>
              </a:rPr>
              <a:t>path</a:t>
            </a:r>
            <a:r>
              <a:rPr lang="zh-CN" altLang="en-US">
                <a:solidFill>
                  <a:srgbClr val="FF0000"/>
                </a:solidFill>
              </a:rPr>
              <a:t>中去。</a:t>
            </a:r>
            <a:endParaRPr lang="zh-CN" altLang="en-US">
              <a:solidFill>
                <a:srgbClr val="FF0000"/>
              </a:solidFill>
            </a:endParaRPr>
          </a:p>
        </p:txBody>
      </p:sp>
      <p:pic>
        <p:nvPicPr>
          <p:cNvPr id="8" name="图片 7"/>
          <p:cNvPicPr>
            <a:picLocks noChangeAspect="1"/>
          </p:cNvPicPr>
          <p:nvPr/>
        </p:nvPicPr>
        <p:blipFill>
          <a:blip r:embed="rId4" cstate="print"/>
          <a:stretch>
            <a:fillRect/>
          </a:stretch>
        </p:blipFill>
        <p:spPr>
          <a:xfrm>
            <a:off x="29210" y="974090"/>
            <a:ext cx="6657340" cy="12763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584854" y="985322"/>
            <a:ext cx="4124591" cy="1848556"/>
          </a:xfrm>
          <a:prstGeom prst="rect">
            <a:avLst/>
          </a:prstGeom>
        </p:spPr>
      </p:pic>
      <p:pic>
        <p:nvPicPr>
          <p:cNvPr id="3" name="图片 2"/>
          <p:cNvPicPr>
            <a:picLocks noChangeAspect="1"/>
          </p:cNvPicPr>
          <p:nvPr/>
        </p:nvPicPr>
        <p:blipFill>
          <a:blip r:embed="rId2" cstate="print"/>
          <a:stretch>
            <a:fillRect/>
          </a:stretch>
        </p:blipFill>
        <p:spPr>
          <a:xfrm>
            <a:off x="1584854" y="3333479"/>
            <a:ext cx="4838700" cy="714375"/>
          </a:xfrm>
          <a:prstGeom prst="rect">
            <a:avLst/>
          </a:prstGeom>
        </p:spPr>
      </p:pic>
      <p:pic>
        <p:nvPicPr>
          <p:cNvPr id="5" name="图片 4"/>
          <p:cNvPicPr>
            <a:picLocks noChangeAspect="1"/>
          </p:cNvPicPr>
          <p:nvPr/>
        </p:nvPicPr>
        <p:blipFill>
          <a:blip r:embed="rId3" cstate="print"/>
          <a:stretch>
            <a:fillRect/>
          </a:stretch>
        </p:blipFill>
        <p:spPr>
          <a:xfrm>
            <a:off x="1486781" y="4743410"/>
            <a:ext cx="5238750" cy="2105025"/>
          </a:xfrm>
          <a:prstGeom prst="rect">
            <a:avLst/>
          </a:prstGeom>
        </p:spPr>
      </p:pic>
      <p:sp>
        <p:nvSpPr>
          <p:cNvPr id="6" name="文本框 5"/>
          <p:cNvSpPr txBox="1"/>
          <p:nvPr/>
        </p:nvSpPr>
        <p:spPr>
          <a:xfrm>
            <a:off x="1460851" y="4125288"/>
            <a:ext cx="6889575" cy="646331"/>
          </a:xfrm>
          <a:prstGeom prst="rect">
            <a:avLst/>
          </a:prstGeom>
          <a:noFill/>
        </p:spPr>
        <p:txBody>
          <a:bodyPr wrap="square" rtlCol="0">
            <a:spAutoFit/>
          </a:bodyPr>
          <a:lstStyle/>
          <a:p>
            <a:r>
              <a:rPr lang="zh-CN" altLang="en-US" b="1" dirty="0" smtClean="0"/>
              <a:t>启动</a:t>
            </a:r>
            <a:r>
              <a:rPr lang="en-US" altLang="zh-CN" b="1" dirty="0" smtClean="0"/>
              <a:t>ADB</a:t>
            </a:r>
            <a:r>
              <a:rPr lang="zh-CN" altLang="en-US" b="1" dirty="0" smtClean="0"/>
              <a:t>服务： </a:t>
            </a:r>
            <a:r>
              <a:rPr lang="en-US" altLang="zh-CN" b="1" dirty="0" err="1" smtClean="0"/>
              <a:t>adb</a:t>
            </a:r>
            <a:r>
              <a:rPr lang="en-US" altLang="zh-CN" b="1" dirty="0" smtClean="0"/>
              <a:t> start-server</a:t>
            </a:r>
            <a:endParaRPr lang="en-US" altLang="zh-CN" b="1" dirty="0" smtClean="0"/>
          </a:p>
          <a:p>
            <a:r>
              <a:rPr lang="zh-CN" altLang="en-US" b="1" dirty="0" smtClean="0"/>
              <a:t>停止</a:t>
            </a:r>
            <a:r>
              <a:rPr lang="en-US" altLang="zh-CN" b="1" dirty="0" smtClean="0"/>
              <a:t>ADB</a:t>
            </a:r>
            <a:r>
              <a:rPr lang="zh-CN" altLang="en-US" b="1" dirty="0" smtClean="0"/>
              <a:t>服务： </a:t>
            </a:r>
            <a:r>
              <a:rPr lang="en-US" altLang="zh-CN" b="1" dirty="0" err="1"/>
              <a:t>adb</a:t>
            </a:r>
            <a:r>
              <a:rPr lang="en-US" altLang="zh-CN" b="1" dirty="0"/>
              <a:t> kill-server</a:t>
            </a:r>
            <a:endParaRPr lang="zh-CN" altLang="en-US" dirty="0"/>
          </a:p>
        </p:txBody>
      </p:sp>
      <p:sp>
        <p:nvSpPr>
          <p:cNvPr id="7" name="文本框 6"/>
          <p:cNvSpPr txBox="1"/>
          <p:nvPr/>
        </p:nvSpPr>
        <p:spPr>
          <a:xfrm>
            <a:off x="1584854" y="615990"/>
            <a:ext cx="3899781" cy="369332"/>
          </a:xfrm>
          <a:prstGeom prst="rect">
            <a:avLst/>
          </a:prstGeom>
          <a:noFill/>
        </p:spPr>
        <p:txBody>
          <a:bodyPr wrap="square" rtlCol="0">
            <a:spAutoFit/>
          </a:bodyPr>
          <a:lstStyle/>
          <a:p>
            <a:r>
              <a:rPr lang="zh-CN" altLang="en-US" dirty="0"/>
              <a:t>多个</a:t>
            </a:r>
            <a:r>
              <a:rPr lang="zh-CN" altLang="en-US" dirty="0" smtClean="0"/>
              <a:t>模拟器</a:t>
            </a:r>
            <a:endParaRPr lang="zh-CN" altLang="en-US" dirty="0"/>
          </a:p>
        </p:txBody>
      </p:sp>
      <p:sp>
        <p:nvSpPr>
          <p:cNvPr id="8" name="文本框 7"/>
          <p:cNvSpPr txBox="1"/>
          <p:nvPr/>
        </p:nvSpPr>
        <p:spPr>
          <a:xfrm>
            <a:off x="1544108" y="2908497"/>
            <a:ext cx="7706386" cy="369332"/>
          </a:xfrm>
          <a:prstGeom prst="rect">
            <a:avLst/>
          </a:prstGeom>
          <a:noFill/>
        </p:spPr>
        <p:txBody>
          <a:bodyPr wrap="square" rtlCol="0">
            <a:spAutoFit/>
          </a:bodyPr>
          <a:lstStyle/>
          <a:p>
            <a:r>
              <a:rPr lang="zh-CN" altLang="en-US" dirty="0" smtClean="0"/>
              <a:t>当存在多</a:t>
            </a:r>
            <a:r>
              <a:rPr lang="zh-CN" altLang="en-US" dirty="0"/>
              <a:t>个</a:t>
            </a:r>
            <a:r>
              <a:rPr lang="zh-CN" altLang="en-US" dirty="0" smtClean="0"/>
              <a:t>模拟器时，进入任一模拟器方式：</a:t>
            </a:r>
            <a:r>
              <a:rPr lang="en-US" altLang="zh-CN" dirty="0" err="1" smtClean="0"/>
              <a:t>adb</a:t>
            </a:r>
            <a:r>
              <a:rPr lang="en-US" altLang="zh-CN" dirty="0" smtClean="0"/>
              <a:t> –s </a:t>
            </a:r>
            <a:r>
              <a:rPr lang="zh-CN" altLang="en-US" dirty="0" smtClean="0"/>
              <a:t>设备名称 </a:t>
            </a:r>
            <a:r>
              <a:rPr lang="en-US" altLang="zh-CN" dirty="0" smtClean="0"/>
              <a:t>shell</a:t>
            </a:r>
            <a:endParaRPr lang="zh-CN" altLang="en-US" dirty="0"/>
          </a:p>
        </p:txBody>
      </p:sp>
      <p:sp>
        <p:nvSpPr>
          <p:cNvPr id="9" name="文本框 8"/>
          <p:cNvSpPr txBox="1"/>
          <p:nvPr/>
        </p:nvSpPr>
        <p:spPr>
          <a:xfrm>
            <a:off x="1544108" y="153041"/>
            <a:ext cx="5926667" cy="523220"/>
          </a:xfrm>
          <a:prstGeom prst="rect">
            <a:avLst/>
          </a:prstGeom>
          <a:noFill/>
        </p:spPr>
        <p:txBody>
          <a:bodyPr wrap="square" rtlCol="0">
            <a:spAutoFit/>
          </a:bodyPr>
          <a:lstStyle/>
          <a:p>
            <a:r>
              <a:rPr lang="en-US" altLang="zh-CN" sz="2800" dirty="0" smtClean="0">
                <a:solidFill>
                  <a:schemeClr val="accent3"/>
                </a:solidFill>
              </a:rPr>
              <a:t>                        </a:t>
            </a:r>
            <a:r>
              <a:rPr lang="en-US" altLang="zh-CN" sz="2800" b="1" dirty="0" smtClean="0">
                <a:solidFill>
                  <a:schemeClr val="accent3"/>
                </a:solidFill>
              </a:rPr>
              <a:t>ADB </a:t>
            </a:r>
            <a:r>
              <a:rPr lang="zh-CN" altLang="en-US" sz="2800" b="1" dirty="0" smtClean="0">
                <a:solidFill>
                  <a:schemeClr val="accent3"/>
                </a:solidFill>
              </a:rPr>
              <a:t>命令</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324360" y="2704299"/>
            <a:ext cx="9286875" cy="1981200"/>
          </a:xfrm>
          <a:prstGeom prst="rect">
            <a:avLst/>
          </a:prstGeom>
        </p:spPr>
      </p:pic>
      <p:sp>
        <p:nvSpPr>
          <p:cNvPr id="3" name="文本框 2"/>
          <p:cNvSpPr txBox="1"/>
          <p:nvPr/>
        </p:nvSpPr>
        <p:spPr>
          <a:xfrm>
            <a:off x="1048555" y="1574920"/>
            <a:ext cx="7612209" cy="5077460"/>
          </a:xfrm>
          <a:prstGeom prst="rect">
            <a:avLst/>
          </a:prstGeom>
          <a:noFill/>
        </p:spPr>
        <p:txBody>
          <a:bodyPr wrap="square" rtlCol="0">
            <a:spAutoFit/>
          </a:bodyPr>
          <a:lstStyle/>
          <a:p>
            <a:endParaRPr lang="en-US" altLang="zh-CN" dirty="0" smtClean="0"/>
          </a:p>
          <a:p>
            <a:pPr marL="285750" indent="-285750">
              <a:buFont typeface="Wingdings" panose="05000000000000000000" pitchFamily="2" charset="2"/>
              <a:buChar char="ü"/>
            </a:pPr>
            <a:r>
              <a:rPr lang="zh-CN" altLang="en-US" b="1" dirty="0" smtClean="0">
                <a:solidFill>
                  <a:schemeClr val="accent1"/>
                </a:solidFill>
              </a:rPr>
              <a:t>方法</a:t>
            </a:r>
            <a:r>
              <a:rPr lang="en-US" altLang="zh-CN" b="1" dirty="0" smtClean="0">
                <a:solidFill>
                  <a:schemeClr val="accent1"/>
                </a:solidFill>
              </a:rPr>
              <a:t>1</a:t>
            </a:r>
            <a:r>
              <a:rPr lang="zh-CN" altLang="en-US" b="1" dirty="0" smtClean="0">
                <a:solidFill>
                  <a:schemeClr val="accent1"/>
                </a:solidFill>
              </a:rPr>
              <a:t>：</a:t>
            </a:r>
            <a:endParaRPr lang="en-US" altLang="zh-CN" b="1" dirty="0" smtClean="0">
              <a:solidFill>
                <a:schemeClr val="accent1"/>
              </a:solidFill>
            </a:endParaRPr>
          </a:p>
          <a:p>
            <a:r>
              <a:rPr lang="en-US" altLang="zh-CN" dirty="0"/>
              <a:t> </a:t>
            </a:r>
            <a:r>
              <a:rPr lang="en-US" altLang="zh-CN" dirty="0" smtClean="0"/>
              <a:t>     </a:t>
            </a:r>
            <a:r>
              <a:rPr lang="zh-CN" altLang="en-US" dirty="0" smtClean="0"/>
              <a:t>获取</a:t>
            </a:r>
            <a:r>
              <a:rPr lang="zh-CN" altLang="en-US" dirty="0"/>
              <a:t>手机内所有</a:t>
            </a:r>
            <a:r>
              <a:rPr lang="en-US" altLang="zh-CN" dirty="0" err="1"/>
              <a:t>apk</a:t>
            </a:r>
            <a:r>
              <a:rPr lang="zh-CN" altLang="en-US" dirty="0"/>
              <a:t>对应的包名和</a:t>
            </a:r>
            <a:r>
              <a:rPr lang="zh-CN" altLang="en-US" dirty="0" smtClean="0"/>
              <a:t>路径 </a:t>
            </a:r>
            <a:endParaRPr lang="en-US" altLang="zh-CN" dirty="0" smtClean="0"/>
          </a:p>
          <a:p>
            <a:r>
              <a:rPr lang="en-US" altLang="zh-CN" dirty="0"/>
              <a:t> </a:t>
            </a:r>
            <a:r>
              <a:rPr lang="en-US" altLang="zh-CN" dirty="0" smtClean="0"/>
              <a:t>     </a:t>
            </a:r>
            <a:r>
              <a:rPr lang="en-US" altLang="zh-CN" dirty="0" err="1" smtClean="0"/>
              <a:t>adb</a:t>
            </a:r>
            <a:r>
              <a:rPr lang="en-US" altLang="zh-CN" dirty="0" smtClean="0"/>
              <a:t> </a:t>
            </a:r>
            <a:r>
              <a:rPr lang="en-US" altLang="zh-CN" dirty="0"/>
              <a:t>shell pm list package </a:t>
            </a:r>
            <a:r>
              <a:rPr lang="en-US" altLang="zh-CN" dirty="0">
                <a:solidFill>
                  <a:srgbClr val="FF0000"/>
                </a:solidFill>
              </a:rPr>
              <a:t>-f</a:t>
            </a:r>
            <a:r>
              <a:rPr lang="zh-CN" altLang="en-US" dirty="0"/>
              <a:t>（</a:t>
            </a:r>
            <a:r>
              <a:rPr lang="zh-CN" altLang="en-US" dirty="0">
                <a:solidFill>
                  <a:srgbClr val="FF0000"/>
                </a:solidFill>
              </a:rPr>
              <a:t>详细显示模拟器中的安装包名。</a:t>
            </a:r>
            <a:r>
              <a:rPr lang="zh-CN" altLang="en-US" dirty="0"/>
              <a:t>）</a:t>
            </a:r>
            <a:endParaRPr lang="zh-CN" altLang="en-US" dirty="0"/>
          </a:p>
          <a:p>
            <a:br>
              <a:rPr lang="en-US" altLang="zh-CN" dirty="0"/>
            </a:b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285750" indent="-285750">
              <a:buFont typeface="Wingdings" panose="05000000000000000000" pitchFamily="2" charset="2"/>
              <a:buChar char="ü"/>
            </a:pPr>
            <a:r>
              <a:rPr lang="zh-CN" altLang="en-US" b="1" dirty="0" smtClean="0">
                <a:solidFill>
                  <a:schemeClr val="accent1"/>
                </a:solidFill>
              </a:rPr>
              <a:t>方法</a:t>
            </a:r>
            <a:r>
              <a:rPr lang="en-US" altLang="zh-CN" b="1" dirty="0" smtClean="0">
                <a:solidFill>
                  <a:schemeClr val="accent1"/>
                </a:solidFill>
              </a:rPr>
              <a:t>2</a:t>
            </a:r>
            <a:r>
              <a:rPr lang="zh-CN" altLang="en-US" b="1" dirty="0" smtClean="0">
                <a:solidFill>
                  <a:schemeClr val="accent1"/>
                </a:solidFill>
              </a:rPr>
              <a:t>：</a:t>
            </a:r>
            <a:endParaRPr lang="en-US" altLang="zh-CN" b="1" dirty="0" smtClean="0">
              <a:solidFill>
                <a:schemeClr val="accent1"/>
              </a:solidFill>
            </a:endParaRPr>
          </a:p>
          <a:p>
            <a:r>
              <a:rPr lang="en-US" altLang="zh-CN" dirty="0"/>
              <a:t> </a:t>
            </a:r>
            <a:r>
              <a:rPr lang="en-US" altLang="zh-CN" dirty="0" smtClean="0"/>
              <a:t>    </a:t>
            </a:r>
            <a:r>
              <a:rPr lang="zh-CN" altLang="en-US" dirty="0" smtClean="0"/>
              <a:t>先打开需要查找的</a:t>
            </a:r>
            <a:r>
              <a:rPr lang="en-US" altLang="zh-CN" dirty="0" err="1" smtClean="0"/>
              <a:t>apk</a:t>
            </a:r>
            <a:r>
              <a:rPr lang="zh-CN" altLang="en-US" dirty="0" smtClean="0"/>
              <a:t>后，再敲入以下命令    （真机</a:t>
            </a:r>
            <a:r>
              <a:rPr lang="zh-CN" altLang="en-US" dirty="0"/>
              <a:t>支持</a:t>
            </a:r>
            <a:r>
              <a:rPr lang="zh-CN" altLang="en-US" dirty="0" smtClean="0"/>
              <a:t>）</a:t>
            </a:r>
            <a:endParaRPr lang="en-US" altLang="zh-CN" dirty="0" smtClean="0"/>
          </a:p>
          <a:p>
            <a:r>
              <a:rPr lang="en-US" altLang="zh-CN" dirty="0" smtClean="0"/>
              <a:t>           </a:t>
            </a:r>
            <a:r>
              <a:rPr lang="en-US" altLang="zh-CN" dirty="0" err="1" smtClean="0"/>
              <a:t>adb</a:t>
            </a:r>
            <a:r>
              <a:rPr lang="en-US" altLang="zh-CN" dirty="0" smtClean="0"/>
              <a:t> </a:t>
            </a:r>
            <a:r>
              <a:rPr lang="en-US" altLang="zh-CN" dirty="0"/>
              <a:t>shell </a:t>
            </a:r>
            <a:r>
              <a:rPr lang="en-US" altLang="zh-CN" dirty="0" err="1"/>
              <a:t>dumpsys</a:t>
            </a:r>
            <a:r>
              <a:rPr lang="en-US" altLang="zh-CN" dirty="0"/>
              <a:t> window w | </a:t>
            </a:r>
            <a:r>
              <a:rPr lang="en-US" altLang="zh-CN" dirty="0" err="1"/>
              <a:t>findstr</a:t>
            </a:r>
            <a:r>
              <a:rPr lang="en-US" altLang="zh-CN" dirty="0"/>
              <a:t> name=</a:t>
            </a:r>
            <a:br>
              <a:rPr lang="en-US" altLang="zh-CN" dirty="0"/>
            </a:br>
            <a:endParaRPr lang="en-US" altLang="zh-CN" dirty="0"/>
          </a:p>
          <a:p>
            <a:endParaRPr lang="zh-CN" altLang="en-US" dirty="0"/>
          </a:p>
          <a:p>
            <a:endParaRPr lang="zh-CN" altLang="en-US" dirty="0"/>
          </a:p>
        </p:txBody>
      </p:sp>
      <p:sp>
        <p:nvSpPr>
          <p:cNvPr id="4" name="文本框 3"/>
          <p:cNvSpPr txBox="1"/>
          <p:nvPr/>
        </p:nvSpPr>
        <p:spPr>
          <a:xfrm>
            <a:off x="1842225" y="127635"/>
            <a:ext cx="5633155" cy="521970"/>
          </a:xfrm>
          <a:prstGeom prst="rect">
            <a:avLst/>
          </a:prstGeom>
          <a:noFill/>
        </p:spPr>
        <p:txBody>
          <a:bodyPr wrap="square" rtlCol="0">
            <a:spAutoFit/>
          </a:bodyPr>
          <a:lstStyle/>
          <a:p>
            <a:r>
              <a:rPr lang="zh-CN" altLang="en-US" dirty="0" smtClean="0"/>
              <a:t>                      </a:t>
            </a:r>
            <a:r>
              <a:rPr lang="zh-CN" altLang="en-US" sz="2800" b="1" dirty="0" smtClean="0">
                <a:solidFill>
                  <a:schemeClr val="accent3"/>
                </a:solidFill>
              </a:rPr>
              <a:t>查看</a:t>
            </a:r>
            <a:r>
              <a:rPr lang="en-US" altLang="zh-CN" sz="2800" b="1" dirty="0">
                <a:solidFill>
                  <a:schemeClr val="accent3"/>
                </a:solidFill>
              </a:rPr>
              <a:t>android</a:t>
            </a:r>
            <a:r>
              <a:rPr lang="zh-CN" altLang="en-US" sz="2800" b="1" dirty="0">
                <a:solidFill>
                  <a:schemeClr val="accent3"/>
                </a:solidFill>
              </a:rPr>
              <a:t>程序包名</a:t>
            </a:r>
            <a:endParaRPr lang="zh-CN" altLang="en-US" dirty="0"/>
          </a:p>
        </p:txBody>
      </p:sp>
      <p:sp>
        <p:nvSpPr>
          <p:cNvPr id="5" name="文本框 4"/>
          <p:cNvSpPr txBox="1"/>
          <p:nvPr/>
        </p:nvSpPr>
        <p:spPr>
          <a:xfrm>
            <a:off x="1165354" y="649328"/>
            <a:ext cx="6987100" cy="1445260"/>
          </a:xfrm>
          <a:prstGeom prst="rect">
            <a:avLst/>
          </a:prstGeom>
          <a:noFill/>
        </p:spPr>
        <p:txBody>
          <a:bodyPr wrap="square" rtlCol="0">
            <a:spAutoFit/>
          </a:bodyPr>
          <a:lstStyle/>
          <a:p>
            <a:r>
              <a:rPr lang="en-US" altLang="zh-CN" b="1" dirty="0" smtClean="0">
                <a:solidFill>
                  <a:schemeClr val="accent5"/>
                </a:solidFill>
              </a:rPr>
              <a:t>.APK</a:t>
            </a:r>
            <a:r>
              <a:rPr lang="zh-CN" altLang="en-US" dirty="0" smtClean="0"/>
              <a:t>是</a:t>
            </a:r>
            <a:r>
              <a:rPr lang="en-US" altLang="zh-CN" dirty="0" smtClean="0"/>
              <a:t>Android Package</a:t>
            </a:r>
            <a:r>
              <a:rPr lang="zh-CN" altLang="en-US" dirty="0" smtClean="0"/>
              <a:t>的缩写，即</a:t>
            </a:r>
            <a:r>
              <a:rPr lang="en-US" altLang="zh-CN" dirty="0" smtClean="0"/>
              <a:t>Android</a:t>
            </a:r>
            <a:r>
              <a:rPr lang="zh-CN" altLang="en-US" dirty="0" smtClean="0"/>
              <a:t>安装包，也即程序包</a:t>
            </a:r>
            <a:endParaRPr lang="zh-CN" altLang="en-US" dirty="0" smtClean="0"/>
          </a:p>
          <a:p>
            <a:endParaRPr lang="zh-CN" altLang="en-US" sz="1600" dirty="0">
              <a:solidFill>
                <a:srgbClr val="FF0000"/>
              </a:solidFill>
              <a:latin typeface="楷体" panose="02010609060101010101" charset="-122"/>
              <a:ea typeface="楷体" panose="02010609060101010101" charset="-122"/>
            </a:endParaRPr>
          </a:p>
          <a:p>
            <a:r>
              <a:rPr lang="zh-CN" altLang="en-US" dirty="0">
                <a:solidFill>
                  <a:srgbClr val="FF0000"/>
                </a:solidFill>
                <a:latin typeface="楷体" panose="02010609060101010101" charset="-122"/>
                <a:ea typeface="楷体" panose="02010609060101010101" charset="-122"/>
              </a:rPr>
              <a:t>APK是类似Symbian Sis或Sisx的文件格式。通过将APK文件直接传到Android模拟器或Android手机中执行即可安装。</a:t>
            </a:r>
            <a:endParaRPr lang="zh-CN" altLang="en-US" dirty="0">
              <a:solidFill>
                <a:srgbClr val="FF0000"/>
              </a:solidFill>
              <a:latin typeface="楷体" panose="02010609060101010101" charset="-122"/>
              <a:ea typeface="楷体" panose="02010609060101010101" charset="-122"/>
            </a:endParaRPr>
          </a:p>
          <a:p>
            <a:endParaRPr lang="zh-CN" altLang="en-US" dirty="0">
              <a:solidFill>
                <a:srgbClr val="FF0000"/>
              </a:solidFill>
              <a:latin typeface="楷体" panose="02010609060101010101" charset="-122"/>
              <a:ea typeface="楷体" panose="02010609060101010101" charset="-122"/>
            </a:endParaRPr>
          </a:p>
        </p:txBody>
      </p:sp>
      <p:pic>
        <p:nvPicPr>
          <p:cNvPr id="6" name="图片 5"/>
          <p:cNvPicPr>
            <a:picLocks noChangeAspect="1"/>
          </p:cNvPicPr>
          <p:nvPr/>
        </p:nvPicPr>
        <p:blipFill>
          <a:blip r:embed="rId2" cstate="print"/>
          <a:stretch>
            <a:fillRect/>
          </a:stretch>
        </p:blipFill>
        <p:spPr>
          <a:xfrm>
            <a:off x="1324610" y="5757545"/>
            <a:ext cx="8439150" cy="8940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6586" y="297793"/>
            <a:ext cx="5633155" cy="800219"/>
          </a:xfrm>
          <a:prstGeom prst="rect">
            <a:avLst/>
          </a:prstGeom>
          <a:noFill/>
        </p:spPr>
        <p:txBody>
          <a:bodyPr wrap="square" rtlCol="0">
            <a:spAutoFit/>
          </a:bodyPr>
          <a:lstStyle/>
          <a:p>
            <a:r>
              <a:rPr lang="zh-CN" altLang="en-US" dirty="0" smtClean="0"/>
              <a:t>                      </a:t>
            </a:r>
            <a:r>
              <a:rPr lang="zh-CN" altLang="en-US" sz="2800" b="1" dirty="0" smtClean="0">
                <a:solidFill>
                  <a:schemeClr val="accent3"/>
                </a:solidFill>
              </a:rPr>
              <a:t>查看</a:t>
            </a:r>
            <a:r>
              <a:rPr lang="en-US" altLang="zh-CN" sz="2800" b="1" dirty="0">
                <a:solidFill>
                  <a:schemeClr val="accent3"/>
                </a:solidFill>
              </a:rPr>
              <a:t>android</a:t>
            </a:r>
            <a:r>
              <a:rPr lang="zh-CN" altLang="en-US" sz="2800" b="1" dirty="0">
                <a:solidFill>
                  <a:schemeClr val="accent3"/>
                </a:solidFill>
              </a:rPr>
              <a:t>程序包名</a:t>
            </a:r>
            <a:endParaRPr lang="en-US" altLang="zh-CN" sz="2800" b="1" dirty="0">
              <a:solidFill>
                <a:schemeClr val="accent3"/>
              </a:solidFill>
            </a:endParaRPr>
          </a:p>
          <a:p>
            <a:endParaRPr lang="zh-CN" altLang="en-US" dirty="0"/>
          </a:p>
        </p:txBody>
      </p:sp>
      <p:sp>
        <p:nvSpPr>
          <p:cNvPr id="3" name="矩形 2"/>
          <p:cNvSpPr/>
          <p:nvPr/>
        </p:nvSpPr>
        <p:spPr>
          <a:xfrm>
            <a:off x="1328874" y="901885"/>
            <a:ext cx="7475970" cy="922020"/>
          </a:xfrm>
          <a:prstGeom prst="rect">
            <a:avLst/>
          </a:prstGeom>
        </p:spPr>
        <p:txBody>
          <a:bodyPr wrap="square">
            <a:spAutoFit/>
          </a:bodyPr>
          <a:lstStyle/>
          <a:p>
            <a:pPr marL="285750" indent="-285750">
              <a:buFont typeface="Wingdings" panose="05000000000000000000" pitchFamily="2" charset="2"/>
              <a:buChar char="ü"/>
            </a:pPr>
            <a:r>
              <a:rPr lang="zh-CN" altLang="en-US" b="1" dirty="0" smtClean="0">
                <a:solidFill>
                  <a:schemeClr val="accent1"/>
                </a:solidFill>
              </a:rPr>
              <a:t>方法</a:t>
            </a:r>
            <a:r>
              <a:rPr lang="en-US" altLang="zh-CN" b="1" dirty="0" smtClean="0">
                <a:solidFill>
                  <a:schemeClr val="accent1"/>
                </a:solidFill>
              </a:rPr>
              <a:t>3</a:t>
            </a:r>
            <a:r>
              <a:rPr lang="zh-CN" altLang="en-US" b="1" dirty="0" smtClean="0">
                <a:solidFill>
                  <a:schemeClr val="accent1"/>
                </a:solidFill>
              </a:rPr>
              <a:t>：</a:t>
            </a:r>
            <a:endParaRPr lang="en-US" altLang="zh-CN" b="1" dirty="0">
              <a:solidFill>
                <a:schemeClr val="accent1"/>
              </a:solidFill>
            </a:endParaRPr>
          </a:p>
          <a:p>
            <a:r>
              <a:rPr lang="en-US" altLang="zh-CN" dirty="0"/>
              <a:t>     </a:t>
            </a:r>
            <a:r>
              <a:rPr lang="zh-CN" altLang="en-US" dirty="0" smtClean="0"/>
              <a:t>将系统所有当前运行的</a:t>
            </a:r>
            <a:r>
              <a:rPr lang="en-US" altLang="zh-CN" dirty="0" smtClean="0"/>
              <a:t>activity</a:t>
            </a:r>
            <a:r>
              <a:rPr lang="zh-CN" altLang="en-US" dirty="0" smtClean="0"/>
              <a:t>（程序）输出到本地目录</a:t>
            </a:r>
            <a:endParaRPr lang="en-US" altLang="zh-CN" dirty="0" smtClean="0"/>
          </a:p>
          <a:p>
            <a:r>
              <a:rPr lang="en-US" altLang="zh-CN" dirty="0" smtClean="0"/>
              <a:t>     </a:t>
            </a:r>
            <a:r>
              <a:rPr lang="en-US" altLang="zh-CN" dirty="0" err="1" smtClean="0"/>
              <a:t>adb</a:t>
            </a:r>
            <a:r>
              <a:rPr lang="en-US" altLang="zh-CN" dirty="0" smtClean="0"/>
              <a:t> </a:t>
            </a:r>
            <a:r>
              <a:rPr lang="en-US" altLang="zh-CN" dirty="0"/>
              <a:t>shell </a:t>
            </a:r>
            <a:r>
              <a:rPr lang="en-US" altLang="zh-CN" dirty="0" err="1"/>
              <a:t>dumpsys</a:t>
            </a:r>
            <a:r>
              <a:rPr lang="en-US" altLang="zh-CN" dirty="0"/>
              <a:t> activity &gt; D:\</a:t>
            </a:r>
            <a:r>
              <a:rPr lang="en-US" altLang="zh-CN" dirty="0" smtClean="0"/>
              <a:t>Android\AppName\namelog.txt</a:t>
            </a:r>
            <a:endParaRPr lang="zh-CN" altLang="en-US" dirty="0"/>
          </a:p>
        </p:txBody>
      </p:sp>
      <p:sp>
        <p:nvSpPr>
          <p:cNvPr id="9" name="矩形 8"/>
          <p:cNvSpPr/>
          <p:nvPr/>
        </p:nvSpPr>
        <p:spPr>
          <a:xfrm>
            <a:off x="1567062" y="5208063"/>
            <a:ext cx="3086101" cy="646331"/>
          </a:xfrm>
          <a:prstGeom prst="rect">
            <a:avLst/>
          </a:prstGeom>
        </p:spPr>
        <p:txBody>
          <a:bodyPr wrap="none">
            <a:spAutoFit/>
          </a:bodyPr>
          <a:lstStyle/>
          <a:p>
            <a:pPr marL="285750" indent="-285750">
              <a:buFont typeface="Wingdings" panose="05000000000000000000" pitchFamily="2" charset="2"/>
              <a:buChar char="ü"/>
            </a:pPr>
            <a:r>
              <a:rPr lang="zh-CN" altLang="en-US" b="1" dirty="0" smtClean="0">
                <a:solidFill>
                  <a:schemeClr val="accent1"/>
                </a:solidFill>
              </a:rPr>
              <a:t>方法</a:t>
            </a:r>
            <a:r>
              <a:rPr lang="en-US" altLang="zh-CN" b="1" dirty="0" smtClean="0">
                <a:solidFill>
                  <a:schemeClr val="accent1"/>
                </a:solidFill>
              </a:rPr>
              <a:t>4</a:t>
            </a:r>
            <a:r>
              <a:rPr lang="zh-CN" altLang="en-US" b="1" dirty="0" smtClean="0">
                <a:solidFill>
                  <a:schemeClr val="accent1"/>
                </a:solidFill>
              </a:rPr>
              <a:t>：</a:t>
            </a:r>
            <a:endParaRPr lang="en-US" altLang="zh-CN" b="1" dirty="0" smtClean="0">
              <a:solidFill>
                <a:schemeClr val="accent1"/>
              </a:solidFill>
            </a:endParaRPr>
          </a:p>
          <a:p>
            <a:r>
              <a:rPr lang="en-US" altLang="zh-CN" b="1" dirty="0">
                <a:solidFill>
                  <a:schemeClr val="accent1"/>
                </a:solidFill>
              </a:rPr>
              <a:t> </a:t>
            </a:r>
            <a:r>
              <a:rPr lang="en-US" altLang="zh-CN" b="1" dirty="0" smtClean="0">
                <a:solidFill>
                  <a:schemeClr val="accent1"/>
                </a:solidFill>
              </a:rPr>
              <a:t>   </a:t>
            </a:r>
            <a:r>
              <a:rPr lang="zh-CN" altLang="en-US" dirty="0" smtClean="0"/>
              <a:t>直接在蓝叠的</a:t>
            </a:r>
            <a:r>
              <a:rPr lang="en-US" altLang="zh-CN" dirty="0" smtClean="0"/>
              <a:t>RE</a:t>
            </a:r>
            <a:r>
              <a:rPr lang="zh-CN" altLang="en-US" dirty="0" smtClean="0"/>
              <a:t>管理器看</a:t>
            </a:r>
            <a:endParaRPr lang="en-US" altLang="zh-CN" dirty="0"/>
          </a:p>
        </p:txBody>
      </p:sp>
      <p:pic>
        <p:nvPicPr>
          <p:cNvPr id="5" name="图片 4"/>
          <p:cNvPicPr>
            <a:picLocks noChangeAspect="1"/>
          </p:cNvPicPr>
          <p:nvPr/>
        </p:nvPicPr>
        <p:blipFill>
          <a:blip r:embed="rId1" cstate="print"/>
          <a:stretch>
            <a:fillRect/>
          </a:stretch>
        </p:blipFill>
        <p:spPr>
          <a:xfrm>
            <a:off x="1329055" y="1823720"/>
            <a:ext cx="7590790" cy="629920"/>
          </a:xfrm>
          <a:prstGeom prst="rect">
            <a:avLst/>
          </a:prstGeom>
        </p:spPr>
      </p:pic>
      <p:pic>
        <p:nvPicPr>
          <p:cNvPr id="6" name="图片 5"/>
          <p:cNvPicPr>
            <a:picLocks noChangeAspect="1"/>
          </p:cNvPicPr>
          <p:nvPr/>
        </p:nvPicPr>
        <p:blipFill>
          <a:blip r:embed="rId2" cstate="print"/>
          <a:stretch>
            <a:fillRect/>
          </a:stretch>
        </p:blipFill>
        <p:spPr>
          <a:xfrm>
            <a:off x="1329055" y="2453640"/>
            <a:ext cx="7092315" cy="2753995"/>
          </a:xfrm>
          <a:prstGeom prst="rect">
            <a:avLst/>
          </a:prstGeom>
        </p:spPr>
      </p:pic>
      <p:pic>
        <p:nvPicPr>
          <p:cNvPr id="8" name="图片 7"/>
          <p:cNvPicPr>
            <a:picLocks noChangeAspect="1"/>
          </p:cNvPicPr>
          <p:nvPr/>
        </p:nvPicPr>
        <p:blipFill>
          <a:blip r:embed="rId3" cstate="print"/>
          <a:stretch>
            <a:fillRect/>
          </a:stretch>
        </p:blipFill>
        <p:spPr>
          <a:xfrm>
            <a:off x="8421370" y="2453640"/>
            <a:ext cx="3774440" cy="44049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878064" y="1444707"/>
            <a:ext cx="7667625" cy="447675"/>
          </a:xfrm>
          <a:prstGeom prst="rect">
            <a:avLst/>
          </a:prstGeom>
        </p:spPr>
      </p:pic>
      <p:pic>
        <p:nvPicPr>
          <p:cNvPr id="4" name="图片 3"/>
          <p:cNvPicPr>
            <a:picLocks noChangeAspect="1"/>
          </p:cNvPicPr>
          <p:nvPr/>
        </p:nvPicPr>
        <p:blipFill>
          <a:blip r:embed="rId2" cstate="print"/>
          <a:stretch>
            <a:fillRect/>
          </a:stretch>
        </p:blipFill>
        <p:spPr>
          <a:xfrm>
            <a:off x="878064" y="2545050"/>
            <a:ext cx="9544050" cy="4200525"/>
          </a:xfrm>
          <a:prstGeom prst="rect">
            <a:avLst/>
          </a:prstGeom>
        </p:spPr>
      </p:pic>
      <p:sp>
        <p:nvSpPr>
          <p:cNvPr id="5" name="文本框 4"/>
          <p:cNvSpPr txBox="1"/>
          <p:nvPr/>
        </p:nvSpPr>
        <p:spPr>
          <a:xfrm>
            <a:off x="2032000" y="552155"/>
            <a:ext cx="7236178" cy="523220"/>
          </a:xfrm>
          <a:prstGeom prst="rect">
            <a:avLst/>
          </a:prstGeom>
          <a:noFill/>
        </p:spPr>
        <p:txBody>
          <a:bodyPr wrap="square" rtlCol="0">
            <a:spAutoFit/>
          </a:bodyPr>
          <a:lstStyle/>
          <a:p>
            <a:r>
              <a:rPr lang="zh-CN" altLang="en-US" sz="2800" dirty="0" smtClean="0">
                <a:solidFill>
                  <a:schemeClr val="accent3"/>
                </a:solidFill>
              </a:rPr>
              <a:t>        模拟器中第一次运行</a:t>
            </a:r>
            <a:r>
              <a:rPr lang="en-US" altLang="zh-CN" sz="2800" dirty="0" smtClean="0">
                <a:solidFill>
                  <a:schemeClr val="accent3"/>
                </a:solidFill>
              </a:rPr>
              <a:t>monkey</a:t>
            </a:r>
            <a:endParaRPr lang="zh-CN" altLang="en-US" sz="2800" dirty="0">
              <a:solidFill>
                <a:schemeClr val="accent3"/>
              </a:solidFill>
            </a:endParaRPr>
          </a:p>
        </p:txBody>
      </p:sp>
      <p:sp>
        <p:nvSpPr>
          <p:cNvPr id="2" name="文本框 1"/>
          <p:cNvSpPr txBox="1"/>
          <p:nvPr/>
        </p:nvSpPr>
        <p:spPr>
          <a:xfrm>
            <a:off x="878064" y="1075375"/>
            <a:ext cx="3998736" cy="369332"/>
          </a:xfrm>
          <a:prstGeom prst="rect">
            <a:avLst/>
          </a:prstGeom>
          <a:noFill/>
        </p:spPr>
        <p:txBody>
          <a:bodyPr wrap="square" rtlCol="0">
            <a:spAutoFit/>
          </a:bodyPr>
          <a:lstStyle/>
          <a:p>
            <a:r>
              <a:rPr lang="zh-CN" altLang="en-US" dirty="0" smtClean="0"/>
              <a:t>查到计算器名字：</a:t>
            </a:r>
            <a:endParaRPr lang="zh-CN" altLang="en-US" dirty="0"/>
          </a:p>
        </p:txBody>
      </p:sp>
      <p:sp>
        <p:nvSpPr>
          <p:cNvPr id="6" name="文本框 5"/>
          <p:cNvSpPr txBox="1"/>
          <p:nvPr/>
        </p:nvSpPr>
        <p:spPr>
          <a:xfrm>
            <a:off x="878064" y="2097375"/>
            <a:ext cx="3998736" cy="369332"/>
          </a:xfrm>
          <a:prstGeom prst="rect">
            <a:avLst/>
          </a:prstGeom>
          <a:noFill/>
        </p:spPr>
        <p:txBody>
          <a:bodyPr wrap="square" rtlCol="0">
            <a:spAutoFit/>
          </a:bodyPr>
          <a:lstStyle/>
          <a:p>
            <a:r>
              <a:rPr lang="zh-CN" altLang="en-US" dirty="0" smtClean="0"/>
              <a:t>使用</a:t>
            </a:r>
            <a:r>
              <a:rPr lang="en-US" altLang="zh-CN" dirty="0" smtClean="0"/>
              <a:t>Monkey</a:t>
            </a:r>
            <a:r>
              <a:rPr lang="zh-CN" altLang="en-US" dirty="0" smtClean="0"/>
              <a:t>对计算器程序压力测试：</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260985" y="536575"/>
            <a:ext cx="8115300" cy="2484120"/>
          </a:xfrm>
          <a:prstGeom prst="rect">
            <a:avLst/>
          </a:prstGeom>
        </p:spPr>
      </p:pic>
      <p:sp>
        <p:nvSpPr>
          <p:cNvPr id="3" name="文本框 2"/>
          <p:cNvSpPr txBox="1"/>
          <p:nvPr/>
        </p:nvSpPr>
        <p:spPr>
          <a:xfrm>
            <a:off x="1405961" y="13040"/>
            <a:ext cx="7236178" cy="523220"/>
          </a:xfrm>
          <a:prstGeom prst="rect">
            <a:avLst/>
          </a:prstGeom>
          <a:noFill/>
        </p:spPr>
        <p:txBody>
          <a:bodyPr wrap="square" rtlCol="0">
            <a:spAutoFit/>
          </a:bodyPr>
          <a:lstStyle/>
          <a:p>
            <a:r>
              <a:rPr lang="en-US" altLang="zh-CN" sz="2800" dirty="0" smtClean="0">
                <a:solidFill>
                  <a:schemeClr val="accent3"/>
                </a:solidFill>
              </a:rPr>
              <a:t>    Monkey</a:t>
            </a:r>
            <a:r>
              <a:rPr lang="zh-CN" altLang="en-US" sz="2800" dirty="0" smtClean="0">
                <a:solidFill>
                  <a:schemeClr val="accent3"/>
                </a:solidFill>
              </a:rPr>
              <a:t>压力测试出了一个</a:t>
            </a:r>
            <a:r>
              <a:rPr lang="en-US" altLang="zh-CN" sz="2800" dirty="0" smtClean="0">
                <a:solidFill>
                  <a:schemeClr val="accent3"/>
                </a:solidFill>
              </a:rPr>
              <a:t>bug</a:t>
            </a:r>
            <a:endParaRPr lang="zh-CN" altLang="en-US" sz="2800" dirty="0">
              <a:solidFill>
                <a:schemeClr val="accent3"/>
              </a:solidFill>
            </a:endParaRPr>
          </a:p>
        </p:txBody>
      </p:sp>
      <p:pic>
        <p:nvPicPr>
          <p:cNvPr id="4" name="图片 3" descr=")~K2LYP%@B(H`QK6HD0Q{[J"/>
          <p:cNvPicPr>
            <a:picLocks noChangeAspect="1"/>
          </p:cNvPicPr>
          <p:nvPr/>
        </p:nvPicPr>
        <p:blipFill>
          <a:blip r:embed="rId2" cstate="print"/>
          <a:stretch>
            <a:fillRect/>
          </a:stretch>
        </p:blipFill>
        <p:spPr>
          <a:xfrm>
            <a:off x="-5080" y="3388995"/>
            <a:ext cx="10058400" cy="3346450"/>
          </a:xfrm>
          <a:prstGeom prst="rect">
            <a:avLst/>
          </a:prstGeom>
        </p:spPr>
      </p:pic>
      <p:sp>
        <p:nvSpPr>
          <p:cNvPr id="5" name="文本框 4"/>
          <p:cNvSpPr txBox="1"/>
          <p:nvPr/>
        </p:nvSpPr>
        <p:spPr>
          <a:xfrm>
            <a:off x="191770" y="3020695"/>
            <a:ext cx="8450580" cy="368300"/>
          </a:xfrm>
          <a:prstGeom prst="rect">
            <a:avLst/>
          </a:prstGeom>
          <a:noFill/>
        </p:spPr>
        <p:txBody>
          <a:bodyPr wrap="square" rtlCol="0">
            <a:spAutoFit/>
          </a:bodyPr>
          <a:lstStyle/>
          <a:p>
            <a:r>
              <a:rPr lang="en-US" altLang="zh-CN"/>
              <a:t>monkey</a:t>
            </a:r>
            <a:r>
              <a:rPr lang="zh-CN" altLang="en-US"/>
              <a:t>压力测试一般正常的实例：</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762" y="1502688"/>
            <a:ext cx="9633396" cy="5631180"/>
          </a:xfrm>
          <a:prstGeom prst="rect">
            <a:avLst/>
          </a:prstGeom>
          <a:noFill/>
        </p:spPr>
        <p:txBody>
          <a:bodyPr wrap="square" rtlCol="0">
            <a:spAutoFit/>
          </a:bodyPr>
          <a:lstStyle/>
          <a:p>
            <a:endParaRPr lang="en-US" altLang="zh-CN" dirty="0"/>
          </a:p>
          <a:p>
            <a:r>
              <a:rPr lang="en-US" altLang="zh-CN" b="1" dirty="0">
                <a:solidFill>
                  <a:schemeClr val="accent4"/>
                </a:solidFill>
              </a:rPr>
              <a:t>Monkey</a:t>
            </a:r>
            <a:r>
              <a:rPr lang="zh-CN" altLang="en-US" dirty="0"/>
              <a:t>程序由</a:t>
            </a:r>
            <a:r>
              <a:rPr lang="en-US" altLang="zh-CN" dirty="0"/>
              <a:t>Android</a:t>
            </a:r>
            <a:r>
              <a:rPr lang="zh-CN" altLang="en-US" dirty="0"/>
              <a:t>系统自带，使用</a:t>
            </a:r>
            <a:r>
              <a:rPr lang="en-US" altLang="zh-CN" dirty="0" smtClean="0"/>
              <a:t>Java</a:t>
            </a:r>
            <a:r>
              <a:rPr lang="zh-CN" altLang="en-US" dirty="0" smtClean="0"/>
              <a:t>语言编写。</a:t>
            </a:r>
            <a:endParaRPr lang="en-US" altLang="zh-CN" dirty="0"/>
          </a:p>
          <a:p>
            <a:endParaRPr lang="en-US" altLang="zh-CN" dirty="0" smtClean="0"/>
          </a:p>
          <a:p>
            <a:r>
              <a:rPr lang="zh-CN" altLang="en-US" dirty="0" smtClean="0"/>
              <a:t>在</a:t>
            </a:r>
            <a:r>
              <a:rPr lang="en-US" altLang="zh-CN" dirty="0" smtClean="0"/>
              <a:t>Android</a:t>
            </a:r>
            <a:r>
              <a:rPr lang="zh-CN" altLang="en-US" dirty="0"/>
              <a:t>操作</a:t>
            </a:r>
            <a:r>
              <a:rPr lang="zh-CN" altLang="en-US" dirty="0" smtClean="0"/>
              <a:t>系统</a:t>
            </a:r>
            <a:r>
              <a:rPr lang="zh-CN" altLang="en-US" dirty="0"/>
              <a:t>中的存放路径是： </a:t>
            </a:r>
            <a:r>
              <a:rPr lang="en-US" altLang="zh-CN" dirty="0"/>
              <a:t>/</a:t>
            </a:r>
            <a:r>
              <a:rPr lang="en-US" altLang="zh-CN" dirty="0" smtClean="0"/>
              <a:t>system/framework/monkey.jar</a:t>
            </a:r>
            <a:r>
              <a:rPr lang="zh-CN" altLang="en-US" dirty="0" smtClean="0"/>
              <a:t> </a:t>
            </a:r>
            <a:r>
              <a:rPr lang="zh-CN" altLang="en-US" dirty="0"/>
              <a:t> </a:t>
            </a:r>
            <a:endParaRPr lang="en-US" altLang="zh-CN" dirty="0" smtClean="0"/>
          </a:p>
          <a:p>
            <a:endParaRPr lang="en-US" altLang="zh-CN" dirty="0" smtClean="0"/>
          </a:p>
          <a:p>
            <a:endParaRPr lang="en-US" altLang="zh-CN" dirty="0"/>
          </a:p>
          <a:p>
            <a:endParaRPr lang="en-US" altLang="zh-CN" dirty="0" smtClean="0"/>
          </a:p>
          <a:p>
            <a:r>
              <a:rPr lang="en-US" altLang="zh-CN" dirty="0" smtClean="0"/>
              <a:t>Monkey.jar</a:t>
            </a:r>
            <a:r>
              <a:rPr lang="zh-CN" altLang="en-US" dirty="0"/>
              <a:t>程序是由一个名为“</a:t>
            </a:r>
            <a:r>
              <a:rPr lang="en-US" altLang="zh-CN" dirty="0"/>
              <a:t>monkey”</a:t>
            </a:r>
            <a:r>
              <a:rPr lang="zh-CN" altLang="en-US" dirty="0"/>
              <a:t>的</a:t>
            </a:r>
            <a:r>
              <a:rPr lang="en-US" altLang="zh-CN" dirty="0"/>
              <a:t>Shell</a:t>
            </a:r>
            <a:r>
              <a:rPr lang="zh-CN" altLang="en-US" dirty="0"/>
              <a:t>脚本来启动执行，</a:t>
            </a:r>
            <a:r>
              <a:rPr lang="en-US" altLang="zh-CN" dirty="0"/>
              <a:t>shell</a:t>
            </a:r>
            <a:r>
              <a:rPr lang="zh-CN" altLang="en-US" dirty="0"/>
              <a:t>脚本在</a:t>
            </a:r>
            <a:r>
              <a:rPr lang="en-US" altLang="zh-CN" dirty="0"/>
              <a:t>Android</a:t>
            </a:r>
            <a:r>
              <a:rPr lang="zh-CN" altLang="en-US" dirty="0"/>
              <a:t>文件系统</a:t>
            </a:r>
            <a:r>
              <a:rPr lang="zh-CN" altLang="en-US" dirty="0" smtClean="0"/>
              <a:t>中的</a:t>
            </a:r>
            <a:r>
              <a:rPr lang="zh-CN" altLang="en-US" dirty="0"/>
              <a:t>存放路径是：</a:t>
            </a:r>
            <a:r>
              <a:rPr lang="en-US" altLang="zh-CN" dirty="0"/>
              <a:t>/</a:t>
            </a:r>
            <a:r>
              <a:rPr lang="en-US" altLang="zh-CN" dirty="0" smtClean="0"/>
              <a:t>system/bin/monkey</a:t>
            </a:r>
            <a:r>
              <a:rPr lang="zh-CN" altLang="en-US" dirty="0" smtClean="0"/>
              <a:t> </a:t>
            </a:r>
            <a:endParaRPr lang="en-US" altLang="zh-CN" dirty="0" smtClean="0"/>
          </a:p>
          <a:p>
            <a:r>
              <a:rPr lang="zh-CN" altLang="en-US" dirty="0"/>
              <a:t> </a:t>
            </a:r>
            <a:endParaRPr lang="en-US" altLang="zh-CN" dirty="0" smtClean="0"/>
          </a:p>
          <a:p>
            <a:endParaRPr lang="en-US" altLang="zh-CN" dirty="0" smtClean="0"/>
          </a:p>
          <a:p>
            <a:r>
              <a:rPr lang="en-US" altLang="zh-CN" dirty="0" smtClean="0"/>
              <a:t>Monkey</a:t>
            </a:r>
            <a:r>
              <a:rPr lang="zh-CN" altLang="en-US" dirty="0" smtClean="0"/>
              <a:t>启动方式：</a:t>
            </a:r>
            <a:endParaRPr lang="en-US" altLang="zh-CN" dirty="0" smtClean="0"/>
          </a:p>
          <a:p>
            <a:pPr marL="285750" indent="-285750">
              <a:buFont typeface="Wingdings" panose="05000000000000000000" charset="0"/>
              <a:buChar char=""/>
            </a:pPr>
            <a:endParaRPr lang="en-US" altLang="zh-CN" dirty="0"/>
          </a:p>
          <a:p>
            <a:pPr marL="285750" indent="-285750">
              <a:buFont typeface="Wingdings" panose="05000000000000000000" charset="0"/>
              <a:buChar char=""/>
            </a:pPr>
            <a:r>
              <a:rPr lang="zh-CN" altLang="en-US" dirty="0" smtClean="0"/>
              <a:t>通过</a:t>
            </a:r>
            <a:r>
              <a:rPr lang="en-US" altLang="zh-CN" dirty="0"/>
              <a:t>PC</a:t>
            </a:r>
            <a:r>
              <a:rPr lang="zh-CN" altLang="en-US" dirty="0"/>
              <a:t>机</a:t>
            </a:r>
            <a:r>
              <a:rPr lang="en-US" altLang="zh-CN" dirty="0"/>
              <a:t>CMD</a:t>
            </a:r>
            <a:r>
              <a:rPr lang="zh-CN" altLang="en-US" dirty="0"/>
              <a:t>窗口中</a:t>
            </a:r>
            <a:r>
              <a:rPr lang="zh-CN" altLang="en-US" dirty="0" smtClean="0"/>
              <a:t>执行： </a:t>
            </a:r>
            <a:r>
              <a:rPr lang="en-US" altLang="zh-CN" b="1" dirty="0" err="1" smtClean="0">
                <a:solidFill>
                  <a:srgbClr val="7030A0"/>
                </a:solidFill>
              </a:rPr>
              <a:t>adb</a:t>
            </a:r>
            <a:r>
              <a:rPr lang="en-US" altLang="zh-CN" b="1" dirty="0" smtClean="0">
                <a:solidFill>
                  <a:srgbClr val="7030A0"/>
                </a:solidFill>
              </a:rPr>
              <a:t> </a:t>
            </a:r>
            <a:r>
              <a:rPr lang="en-US" altLang="zh-CN" b="1" dirty="0">
                <a:solidFill>
                  <a:srgbClr val="7030A0"/>
                </a:solidFill>
              </a:rPr>
              <a:t>shell monkey </a:t>
            </a:r>
            <a:r>
              <a:rPr lang="zh-CN" altLang="en-US" b="1" dirty="0">
                <a:solidFill>
                  <a:srgbClr val="7030A0"/>
                </a:solidFill>
              </a:rPr>
              <a:t>｛</a:t>
            </a:r>
            <a:r>
              <a:rPr lang="en-US" altLang="zh-CN" b="1" dirty="0">
                <a:solidFill>
                  <a:srgbClr val="7030A0"/>
                </a:solidFill>
              </a:rPr>
              <a:t>+</a:t>
            </a:r>
            <a:r>
              <a:rPr lang="zh-CN" altLang="en-US" b="1" dirty="0">
                <a:solidFill>
                  <a:srgbClr val="7030A0"/>
                </a:solidFill>
              </a:rPr>
              <a:t>命令参数</a:t>
            </a:r>
            <a:r>
              <a:rPr lang="zh-CN" altLang="en-US" b="1" dirty="0" smtClean="0">
                <a:solidFill>
                  <a:srgbClr val="7030A0"/>
                </a:solidFill>
              </a:rPr>
              <a:t>｝来进行Monkey测试</a:t>
            </a:r>
            <a:r>
              <a:rPr lang="zh-CN" altLang="en-US" dirty="0"/>
              <a:t>        </a:t>
            </a:r>
            <a:endParaRPr lang="zh-CN" altLang="en-US" dirty="0"/>
          </a:p>
          <a:p>
            <a:pPr marL="285750" indent="-285750">
              <a:buFont typeface="Wingdings" panose="05000000000000000000" charset="0"/>
              <a:buChar char=""/>
            </a:pPr>
            <a:r>
              <a:rPr lang="zh-CN" altLang="en-US" dirty="0" smtClean="0"/>
              <a:t>在</a:t>
            </a:r>
            <a:r>
              <a:rPr lang="en-US" altLang="zh-CN" dirty="0"/>
              <a:t>PC</a:t>
            </a:r>
            <a:r>
              <a:rPr lang="zh-CN" altLang="en-US" dirty="0" smtClean="0"/>
              <a:t>上 </a:t>
            </a:r>
            <a:r>
              <a:rPr lang="en-US" altLang="zh-CN" dirty="0" err="1" smtClean="0"/>
              <a:t>adb</a:t>
            </a:r>
            <a:r>
              <a:rPr lang="en-US" altLang="zh-CN" dirty="0" smtClean="0"/>
              <a:t> </a:t>
            </a:r>
            <a:r>
              <a:rPr lang="en-US" altLang="zh-CN" dirty="0"/>
              <a:t>shell </a:t>
            </a:r>
            <a:r>
              <a:rPr lang="zh-CN" altLang="en-US" dirty="0"/>
              <a:t>进入</a:t>
            </a:r>
            <a:r>
              <a:rPr lang="en-US" altLang="zh-CN" dirty="0"/>
              <a:t>Android</a:t>
            </a:r>
            <a:r>
              <a:rPr lang="zh-CN" altLang="en-US" dirty="0"/>
              <a:t>系统，通过执行 </a:t>
            </a:r>
            <a:r>
              <a:rPr lang="zh-CN" altLang="en-US" dirty="0" smtClean="0"/>
              <a:t>：</a:t>
            </a:r>
            <a:r>
              <a:rPr lang="en-US" altLang="zh-CN" b="1" dirty="0" smtClean="0">
                <a:solidFill>
                  <a:srgbClr val="7030A0"/>
                </a:solidFill>
              </a:rPr>
              <a:t>monkey  {+</a:t>
            </a:r>
            <a:r>
              <a:rPr lang="zh-CN" altLang="en-US" b="1" dirty="0">
                <a:solidFill>
                  <a:srgbClr val="7030A0"/>
                </a:solidFill>
              </a:rPr>
              <a:t>命令</a:t>
            </a:r>
            <a:r>
              <a:rPr lang="zh-CN" altLang="en-US" b="1" dirty="0" smtClean="0">
                <a:solidFill>
                  <a:srgbClr val="7030A0"/>
                </a:solidFill>
              </a:rPr>
              <a:t>参数</a:t>
            </a:r>
            <a:r>
              <a:rPr lang="zh-CN" altLang="en-US" b="1" dirty="0">
                <a:solidFill>
                  <a:srgbClr val="7030A0"/>
                </a:solidFill>
              </a:rPr>
              <a:t>｝来进行Monkey测试</a:t>
            </a:r>
            <a:endParaRPr lang="zh-CN" altLang="en-US" b="1" dirty="0">
              <a:solidFill>
                <a:srgbClr val="7030A0"/>
              </a:solidFill>
            </a:endParaRPr>
          </a:p>
          <a:p>
            <a:pPr marL="285750" indent="-285750">
              <a:buFont typeface="Wingdings" panose="05000000000000000000" charset="0"/>
              <a:buChar char=""/>
            </a:pPr>
            <a:r>
              <a:rPr lang="zh-CN" altLang="en-US" dirty="0"/>
              <a:t>在</a:t>
            </a:r>
            <a:r>
              <a:rPr lang="en-US" altLang="zh-CN" dirty="0"/>
              <a:t>Android</a:t>
            </a:r>
            <a:r>
              <a:rPr lang="zh-CN" altLang="en-US" dirty="0"/>
              <a:t>机或者模拟器上直接执行</a:t>
            </a:r>
            <a:r>
              <a:rPr lang="en-US" altLang="zh-CN" dirty="0"/>
              <a:t>monkey</a:t>
            </a:r>
            <a:r>
              <a:rPr lang="zh-CN" altLang="en-US" dirty="0"/>
              <a:t>命令，可以在</a:t>
            </a:r>
            <a:r>
              <a:rPr lang="en-US" altLang="zh-CN" dirty="0"/>
              <a:t>Android</a:t>
            </a:r>
            <a:r>
              <a:rPr lang="zh-CN" altLang="en-US" dirty="0"/>
              <a:t>机上安装</a:t>
            </a:r>
            <a:r>
              <a:rPr lang="en-US" altLang="zh-CN" dirty="0"/>
              <a:t>Android</a:t>
            </a:r>
            <a:r>
              <a:rPr lang="zh-CN" altLang="en-US" dirty="0"/>
              <a:t>终端模拟器</a:t>
            </a:r>
            <a:endParaRPr lang="zh-CN" altLang="en-US" dirty="0"/>
          </a:p>
          <a:p>
            <a:pPr marL="285750" indent="-285750">
              <a:buFont typeface="Wingdings" panose="05000000000000000000" charset="0"/>
              <a:buChar char=""/>
            </a:pPr>
            <a:endParaRPr lang="zh-CN" altLang="en-US" dirty="0"/>
          </a:p>
          <a:p>
            <a:pPr marL="285750" indent="-285750"/>
            <a:endParaRPr lang="zh-CN" altLang="en-US" dirty="0"/>
          </a:p>
        </p:txBody>
      </p:sp>
      <p:sp>
        <p:nvSpPr>
          <p:cNvPr id="3" name="文本框 2"/>
          <p:cNvSpPr txBox="1"/>
          <p:nvPr/>
        </p:nvSpPr>
        <p:spPr>
          <a:xfrm>
            <a:off x="2214668" y="21167"/>
            <a:ext cx="5204178" cy="584775"/>
          </a:xfrm>
          <a:prstGeom prst="rect">
            <a:avLst/>
          </a:prstGeom>
          <a:noFill/>
        </p:spPr>
        <p:txBody>
          <a:bodyPr wrap="square" rtlCol="0">
            <a:spAutoFit/>
          </a:bodyPr>
          <a:lstStyle/>
          <a:p>
            <a:r>
              <a:rPr lang="en-US" altLang="zh-CN" dirty="0" smtClean="0"/>
              <a:t>                   </a:t>
            </a:r>
            <a:r>
              <a:rPr lang="en-US" altLang="zh-CN" sz="3200" b="1" dirty="0" smtClean="0">
                <a:solidFill>
                  <a:schemeClr val="accent2"/>
                </a:solidFill>
              </a:rPr>
              <a:t>Monkey </a:t>
            </a:r>
            <a:r>
              <a:rPr lang="zh-CN" altLang="en-US" sz="3200" b="1" dirty="0" smtClean="0">
                <a:solidFill>
                  <a:schemeClr val="accent2"/>
                </a:solidFill>
              </a:rPr>
              <a:t>是什么？</a:t>
            </a:r>
            <a:endParaRPr lang="zh-CN" altLang="en-US" sz="3200" b="1" dirty="0">
              <a:solidFill>
                <a:schemeClr val="accent2"/>
              </a:solidFill>
            </a:endParaRPr>
          </a:p>
        </p:txBody>
      </p:sp>
      <p:pic>
        <p:nvPicPr>
          <p:cNvPr id="4" name="图片 3"/>
          <p:cNvPicPr>
            <a:picLocks noChangeAspect="1"/>
          </p:cNvPicPr>
          <p:nvPr/>
        </p:nvPicPr>
        <p:blipFill>
          <a:blip r:embed="rId1" cstate="print"/>
          <a:stretch>
            <a:fillRect/>
          </a:stretch>
        </p:blipFill>
        <p:spPr>
          <a:xfrm>
            <a:off x="573109" y="2716100"/>
            <a:ext cx="8978119" cy="413466"/>
          </a:xfrm>
          <a:prstGeom prst="rect">
            <a:avLst/>
          </a:prstGeom>
        </p:spPr>
      </p:pic>
      <p:pic>
        <p:nvPicPr>
          <p:cNvPr id="5" name="图片 4"/>
          <p:cNvPicPr>
            <a:picLocks noChangeAspect="1"/>
          </p:cNvPicPr>
          <p:nvPr/>
        </p:nvPicPr>
        <p:blipFill>
          <a:blip r:embed="rId2" cstate="print"/>
          <a:stretch>
            <a:fillRect/>
          </a:stretch>
        </p:blipFill>
        <p:spPr>
          <a:xfrm>
            <a:off x="573109" y="4041844"/>
            <a:ext cx="7909013" cy="360762"/>
          </a:xfrm>
          <a:prstGeom prst="rect">
            <a:avLst/>
          </a:prstGeom>
        </p:spPr>
      </p:pic>
      <p:pic>
        <p:nvPicPr>
          <p:cNvPr id="6" name="图片 5"/>
          <p:cNvPicPr>
            <a:picLocks noChangeAspect="1"/>
          </p:cNvPicPr>
          <p:nvPr/>
        </p:nvPicPr>
        <p:blipFill>
          <a:blip r:embed="rId3" cstate="print"/>
          <a:stretch>
            <a:fillRect/>
          </a:stretch>
        </p:blipFill>
        <p:spPr>
          <a:xfrm>
            <a:off x="513715" y="605790"/>
            <a:ext cx="8028305" cy="419100"/>
          </a:xfrm>
          <a:prstGeom prst="rect">
            <a:avLst/>
          </a:prstGeom>
        </p:spPr>
      </p:pic>
      <p:sp>
        <p:nvSpPr>
          <p:cNvPr id="7" name="文本框 6"/>
          <p:cNvSpPr txBox="1"/>
          <p:nvPr/>
        </p:nvSpPr>
        <p:spPr>
          <a:xfrm>
            <a:off x="548005" y="1175385"/>
            <a:ext cx="11095990" cy="645160"/>
          </a:xfrm>
          <a:prstGeom prst="rect">
            <a:avLst/>
          </a:prstGeom>
          <a:noFill/>
        </p:spPr>
        <p:txBody>
          <a:bodyPr wrap="square" rtlCol="0">
            <a:spAutoFit/>
          </a:bodyPr>
          <a:lstStyle/>
          <a:p>
            <a:r>
              <a:rPr lang="zh-CN" altLang="en-US">
                <a:solidFill>
                  <a:srgbClr val="FF0000"/>
                </a:solidFill>
                <a:latin typeface="楷体" panose="02010609060101010101" charset="-122"/>
                <a:ea typeface="楷体" panose="02010609060101010101" charset="-122"/>
              </a:rPr>
              <a:t>Monkey主要用于Android的压力测试自动的一个压力测试小工具，主要目的就是为了测试app是否会Crash（崩溃）.</a:t>
            </a:r>
            <a:endParaRPr lang="zh-CN" altLang="en-US">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 y="30480"/>
            <a:ext cx="8596630" cy="850265"/>
          </a:xfrm>
        </p:spPr>
        <p:txBody>
          <a:bodyPr/>
          <a:lstStyle/>
          <a:p>
            <a:pPr algn="l"/>
            <a:r>
              <a:rPr lang="en-US" altLang="zh-CN"/>
              <a:t>monkey</a:t>
            </a:r>
            <a:r>
              <a:rPr lang="zh-CN" altLang="en-US"/>
              <a:t>测试结果分析</a:t>
            </a:r>
            <a:endParaRPr lang="zh-CN" altLang="en-US"/>
          </a:p>
        </p:txBody>
      </p:sp>
      <p:sp>
        <p:nvSpPr>
          <p:cNvPr id="3" name="文本占位符 2"/>
          <p:cNvSpPr>
            <a:spLocks noGrp="1"/>
          </p:cNvSpPr>
          <p:nvPr>
            <p:ph type="body" idx="1"/>
          </p:nvPr>
        </p:nvSpPr>
        <p:spPr>
          <a:xfrm>
            <a:off x="111760" y="880745"/>
            <a:ext cx="11109960" cy="5677535"/>
          </a:xfrm>
        </p:spPr>
        <p:txBody>
          <a:bodyPr/>
          <a:lstStyle/>
          <a:p>
            <a:r>
              <a:rPr lang="zh-CN" altLang="en-US" dirty="0"/>
              <a:t>1、 ANR问题：在日志中搜索“ANR”</a:t>
            </a:r>
            <a:endParaRPr lang="zh-CN" altLang="en-US" dirty="0"/>
          </a:p>
          <a:p>
            <a:r>
              <a:rPr lang="zh-CN" altLang="en-US" dirty="0"/>
              <a:t>2、 崩溃问题：在日志中搜索“Exception</a:t>
            </a:r>
            <a:r>
              <a:rPr lang="en-US" altLang="zh-CN" dirty="0"/>
              <a:t>”(如果出现空指针， NullPointerException)  肯定是有bug</a:t>
            </a:r>
            <a:endParaRPr lang="en-US" altLang="zh-CN" dirty="0"/>
          </a:p>
          <a:p>
            <a:r>
              <a:rPr lang="zh-CN" altLang="en-US" dirty="0">
                <a:solidFill>
                  <a:srgbClr val="00B0F0"/>
                </a:solidFill>
              </a:rPr>
              <a:t>Monkey测试结果为pass的，LOG信息最后一行会有Monkey finished的字样。</a:t>
            </a:r>
            <a:endParaRPr lang="zh-CN" altLang="en-US" dirty="0">
              <a:solidFill>
                <a:srgbClr val="00B0F0"/>
              </a:solidFill>
            </a:endParaRPr>
          </a:p>
          <a:p>
            <a:r>
              <a:rPr lang="zh-CN" altLang="en-US" dirty="0"/>
              <a:t> Monkey测试结果为fail的，有以下两种情况：  </a:t>
            </a:r>
            <a:endParaRPr lang="zh-CN" altLang="en-US" dirty="0"/>
          </a:p>
          <a:p>
            <a:r>
              <a:rPr lang="zh-CN" altLang="en-US" dirty="0"/>
              <a:t>A． LOG的最后会有以下提示字样，表示此次monkey测试fail，提供所有log给开发。 </a:t>
            </a:r>
            <a:endParaRPr lang="zh-CN" altLang="en-US" dirty="0"/>
          </a:p>
          <a:p>
            <a:r>
              <a:rPr lang="zh-CN" altLang="en-US" dirty="0"/>
              <a:t>如：</a:t>
            </a:r>
            <a:r>
              <a:rPr lang="zh-CN" altLang="en-US" dirty="0">
                <a:solidFill>
                  <a:srgbClr val="FF0000"/>
                </a:solidFill>
              </a:rPr>
              <a:t>** Monkey aborted due to error. Events injected: 37511</a:t>
            </a:r>
            <a:r>
              <a:rPr lang="zh-CN" altLang="en-US" dirty="0"/>
              <a:t> </a:t>
            </a:r>
            <a:endParaRPr lang="zh-CN" altLang="en-US" dirty="0"/>
          </a:p>
          <a:p>
            <a:r>
              <a:rPr lang="zh-CN" altLang="en-US" dirty="0"/>
              <a:t>:Sending rotation degree=0, persist=false </a:t>
            </a:r>
            <a:endParaRPr lang="zh-CN" altLang="en-US" dirty="0"/>
          </a:p>
          <a:p>
            <a:r>
              <a:rPr lang="zh-CN" altLang="en-US" dirty="0"/>
              <a:t>:Dropped: keys=0 pointers=24 trackballs=0 flips=0 rotations=0 </a:t>
            </a:r>
            <a:endParaRPr lang="zh-CN" altLang="en-US" dirty="0"/>
          </a:p>
          <a:p>
            <a:r>
              <a:rPr lang="zh-CN" altLang="en-US" dirty="0"/>
              <a:t>## Network stats: elapsed time=4508008ms (0ms mobile, 0ms wifi, 4508008ms not connected) </a:t>
            </a:r>
            <a:endParaRPr lang="zh-CN" altLang="en-US" dirty="0"/>
          </a:p>
          <a:p>
            <a:r>
              <a:rPr lang="zh-CN" altLang="en-US" dirty="0">
                <a:solidFill>
                  <a:srgbClr val="FF0000"/>
                </a:solidFill>
              </a:rPr>
              <a:t>** System appears to have crashed at event 37511 of 300000 using seed 1358091994830 </a:t>
            </a:r>
            <a:endParaRPr lang="zh-CN" altLang="en-US" dirty="0">
              <a:solidFill>
                <a:srgbClr val="FF0000"/>
              </a:solidFill>
            </a:endParaRPr>
          </a:p>
          <a:p>
            <a:r>
              <a:rPr lang="zh-CN" altLang="en-US" dirty="0"/>
              <a:t>  B.LOG中无A情况中的错误信息提示，也无Monkey finished字样，但monkey 测试已中断，该问题仍定位为monkey测试fail，需要给开发提供所有的LOG，开发查找calendar_time关键字去定位问题。</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0320" y="-17780"/>
            <a:ext cx="9333230" cy="1296035"/>
          </a:xfrm>
        </p:spPr>
        <p:txBody>
          <a:bodyPr>
            <a:noAutofit/>
          </a:bodyPr>
          <a:lstStyle/>
          <a:p>
            <a:r>
              <a:rPr lang="en-US" altLang="zh-CN" sz="2800">
                <a:solidFill>
                  <a:srgbClr val="FF0000"/>
                </a:solidFill>
              </a:rPr>
              <a:t>monkey</a:t>
            </a:r>
            <a:r>
              <a:rPr lang="zh-CN" altLang="en-US" sz="2800">
                <a:solidFill>
                  <a:srgbClr val="FF0000"/>
                </a:solidFill>
              </a:rPr>
              <a:t>弱点</a:t>
            </a:r>
            <a:endParaRPr lang="zh-CN" altLang="en-US" sz="2800">
              <a:solidFill>
                <a:srgbClr val="FF0000"/>
              </a:solidFill>
            </a:endParaRPr>
          </a:p>
          <a:p>
            <a:r>
              <a:rPr lang="zh-CN" altLang="en-US" sz="2000">
                <a:solidFill>
                  <a:schemeClr val="tx1"/>
                </a:solidFill>
                <a:latin typeface="楷体" panose="02010609060101010101" charset="-122"/>
                <a:ea typeface="楷体" panose="02010609060101010101" charset="-122"/>
              </a:rPr>
              <a:t>Monkey虽然可以根据一个指定的命令脚本发送按键消息，但其不支持条件判断，也不支持读取待测界面的信息来执行验证操作。</a:t>
            </a:r>
            <a:endParaRPr lang="zh-CN" altLang="en-US" sz="2000">
              <a:solidFill>
                <a:schemeClr val="tx1"/>
              </a:solidFill>
              <a:latin typeface="楷体" panose="02010609060101010101" charset="-122"/>
              <a:ea typeface="楷体" panose="02010609060101010101" charset="-122"/>
            </a:endParaRPr>
          </a:p>
        </p:txBody>
      </p:sp>
      <p:sp>
        <p:nvSpPr>
          <p:cNvPr id="5" name="文本框 4"/>
          <p:cNvSpPr txBox="1"/>
          <p:nvPr/>
        </p:nvSpPr>
        <p:spPr>
          <a:xfrm>
            <a:off x="-20320" y="1456055"/>
            <a:ext cx="12174855" cy="2861310"/>
          </a:xfrm>
          <a:prstGeom prst="rect">
            <a:avLst/>
          </a:prstGeom>
          <a:noFill/>
        </p:spPr>
        <p:txBody>
          <a:bodyPr wrap="square" rtlCol="0">
            <a:spAutoFit/>
          </a:bodyPr>
          <a:lstStyle/>
          <a:p>
            <a:r>
              <a:rPr lang="en-US" altLang="zh-CN" sz="2800" dirty="0">
                <a:solidFill>
                  <a:srgbClr val="FF0000"/>
                </a:solidFill>
              </a:rPr>
              <a:t>monkey</a:t>
            </a:r>
            <a:r>
              <a:rPr lang="zh-CN" altLang="en-US" sz="2800" dirty="0">
                <a:solidFill>
                  <a:srgbClr val="FF0000"/>
                </a:solidFill>
              </a:rPr>
              <a:t>实例</a:t>
            </a:r>
            <a:endParaRPr lang="zh-CN" altLang="en-US" sz="2800" dirty="0">
              <a:solidFill>
                <a:srgbClr val="FF0000"/>
              </a:solidFill>
            </a:endParaRPr>
          </a:p>
          <a:p>
            <a:r>
              <a:rPr lang="zh-CN" altLang="en-US" sz="2000" dirty="0">
                <a:solidFill>
                  <a:schemeClr val="tx1"/>
                </a:solidFill>
                <a:latin typeface="楷体" panose="02010609060101010101" charset="-122"/>
                <a:ea typeface="楷体" panose="02010609060101010101" charset="-122"/>
              </a:rPr>
              <a:t>使用</a:t>
            </a:r>
            <a:r>
              <a:rPr lang="en-US" altLang="zh-CN" sz="2000" dirty="0">
                <a:solidFill>
                  <a:schemeClr val="tx1"/>
                </a:solidFill>
                <a:latin typeface="楷体" panose="02010609060101010101" charset="-122"/>
                <a:ea typeface="楷体" panose="02010609060101010101" charset="-122"/>
              </a:rPr>
              <a:t>monkey</a:t>
            </a:r>
            <a:r>
              <a:rPr lang="zh-CN" altLang="en-US" sz="2000" dirty="0">
                <a:solidFill>
                  <a:schemeClr val="tx1"/>
                </a:solidFill>
                <a:latin typeface="楷体" panose="02010609060101010101" charset="-122"/>
                <a:ea typeface="楷体" panose="02010609060101010101" charset="-122"/>
              </a:rPr>
              <a:t>命令对上海交通地图</a:t>
            </a:r>
            <a:r>
              <a:rPr lang="en-US" altLang="zh-CN" sz="2000" dirty="0">
                <a:solidFill>
                  <a:schemeClr val="tx1"/>
                </a:solidFill>
                <a:latin typeface="楷体" panose="02010609060101010101" charset="-122"/>
                <a:ea typeface="楷体" panose="02010609060101010101" charset="-122"/>
              </a:rPr>
              <a:t>app</a:t>
            </a:r>
            <a:r>
              <a:rPr lang="zh-CN" altLang="en-US" sz="2000" dirty="0">
                <a:solidFill>
                  <a:schemeClr val="tx1"/>
                </a:solidFill>
                <a:latin typeface="楷体" panose="02010609060101010101" charset="-122"/>
                <a:ea typeface="楷体" panose="02010609060101010101" charset="-122"/>
              </a:rPr>
              <a:t>进行性能测试</a:t>
            </a:r>
            <a:endParaRPr lang="zh-CN" altLang="en-US" sz="2000" dirty="0">
              <a:solidFill>
                <a:schemeClr val="tx1"/>
              </a:solidFill>
              <a:latin typeface="楷体" panose="02010609060101010101" charset="-122"/>
              <a:ea typeface="楷体" panose="02010609060101010101" charset="-122"/>
            </a:endParaRPr>
          </a:p>
          <a:p>
            <a:r>
              <a:rPr lang="zh-CN" altLang="en-US" sz="2000" dirty="0">
                <a:solidFill>
                  <a:schemeClr val="tx1"/>
                </a:solidFill>
              </a:rPr>
              <a:t>adb shell monkey –p com.shjt.map –-throttle 100 –-pct-touch 50 –-pct-motion 50 –v –v 1000&gt;c:\monkey.txt</a:t>
            </a:r>
            <a:endParaRPr lang="zh-CN" altLang="en-US" sz="2000" dirty="0">
              <a:solidFill>
                <a:schemeClr val="tx1"/>
              </a:solidFill>
            </a:endParaRPr>
          </a:p>
          <a:p>
            <a:endParaRPr lang="zh-CN" altLang="en-US" sz="2800" dirty="0">
              <a:solidFill>
                <a:srgbClr val="FF0000"/>
              </a:solidFill>
            </a:endParaRPr>
          </a:p>
          <a:p>
            <a:endParaRPr lang="zh-CN" altLang="en-US" sz="2800" dirty="0">
              <a:solidFill>
                <a:srgbClr val="FF0000"/>
              </a:solidFill>
            </a:endParaRPr>
          </a:p>
          <a:p>
            <a:endParaRPr lang="zh-CN" altLang="en-US" sz="2800" dirty="0">
              <a:solidFill>
                <a:srgbClr val="FF0000"/>
              </a:solidFill>
            </a:endParaRPr>
          </a:p>
          <a:p>
            <a:endParaRPr lang="zh-CN" altLang="en-US" sz="2800" dirty="0">
              <a:solidFill>
                <a:srgbClr val="FF0000"/>
              </a:solidFill>
            </a:endParaRPr>
          </a:p>
        </p:txBody>
      </p:sp>
      <p:pic>
        <p:nvPicPr>
          <p:cNvPr id="6" name="图片 5"/>
          <p:cNvPicPr>
            <a:picLocks noChangeAspect="1"/>
          </p:cNvPicPr>
          <p:nvPr/>
        </p:nvPicPr>
        <p:blipFill>
          <a:blip r:embed="rId1" cstate="print"/>
          <a:stretch>
            <a:fillRect/>
          </a:stretch>
        </p:blipFill>
        <p:spPr>
          <a:xfrm>
            <a:off x="130810" y="3337560"/>
            <a:ext cx="11930380" cy="346011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 y="-22225"/>
            <a:ext cx="8596630" cy="626745"/>
          </a:xfrm>
        </p:spPr>
        <p:txBody>
          <a:bodyPr>
            <a:normAutofit fontScale="90000"/>
          </a:bodyPr>
          <a:lstStyle/>
          <a:p>
            <a:r>
              <a:rPr lang="zh-CN" altLang="en-US"/>
              <a:t>必须重视Crash</a:t>
            </a:r>
            <a:endParaRPr lang="zh-CN" altLang="en-US"/>
          </a:p>
        </p:txBody>
      </p:sp>
      <p:sp>
        <p:nvSpPr>
          <p:cNvPr id="3" name="文本占位符 2"/>
          <p:cNvSpPr>
            <a:spLocks noGrp="1"/>
          </p:cNvSpPr>
          <p:nvPr>
            <p:ph type="body" idx="1"/>
          </p:nvPr>
        </p:nvSpPr>
        <p:spPr>
          <a:xfrm>
            <a:off x="85725" y="604520"/>
            <a:ext cx="9727565" cy="913130"/>
          </a:xfrm>
        </p:spPr>
        <p:txBody>
          <a:bodyPr>
            <a:noAutofit/>
          </a:bodyPr>
          <a:lstStyle/>
          <a:p>
            <a:r>
              <a:rPr lang="zh-CN" altLang="en-US" sz="2000" dirty="0">
                <a:latin typeface="楷体" panose="02010609060101010101" charset="-122"/>
                <a:ea typeface="楷体" panose="02010609060101010101" charset="-122"/>
              </a:rPr>
              <a:t>虽然Monkey测试有部分缺陷，我们无法准确地得知重现步骤， Monkey测试所出现的NullPointException,都是可以在用户使用时出现的，何时出现只是时间问题理论上来说，Monkey所有的Crash 都需要在发布前修复掉。</a:t>
            </a:r>
            <a:endParaRPr lang="zh-CN" altLang="en-US" sz="2000" dirty="0">
              <a:latin typeface="楷体" panose="02010609060101010101" charset="-122"/>
              <a:ea typeface="楷体" panose="02010609060101010101" charset="-122"/>
            </a:endParaRPr>
          </a:p>
        </p:txBody>
      </p:sp>
      <p:sp>
        <p:nvSpPr>
          <p:cNvPr id="5" name="文本框 4"/>
          <p:cNvSpPr txBox="1"/>
          <p:nvPr/>
        </p:nvSpPr>
        <p:spPr>
          <a:xfrm>
            <a:off x="85725" y="1795145"/>
            <a:ext cx="8936990" cy="1291590"/>
          </a:xfrm>
          <a:prstGeom prst="rect">
            <a:avLst/>
          </a:prstGeom>
          <a:noFill/>
        </p:spPr>
        <p:txBody>
          <a:bodyPr wrap="square" rtlCol="0" anchor="t">
            <a:spAutoFit/>
          </a:bodyPr>
          <a:lstStyle/>
          <a:p>
            <a:r>
              <a:rPr lang="zh-CN" altLang="en-US" sz="2400" dirty="0">
                <a:solidFill>
                  <a:srgbClr val="FF0000"/>
                </a:solidFill>
              </a:rPr>
              <a:t>管理设备</a:t>
            </a:r>
            <a:endParaRPr lang="zh-CN" altLang="en-US" sz="2400" dirty="0">
              <a:solidFill>
                <a:srgbClr val="FF0000"/>
              </a:solidFill>
            </a:endParaRPr>
          </a:p>
          <a:p>
            <a:r>
              <a:rPr lang="zh-CN" altLang="en-US" dirty="0"/>
              <a:t>注：android                      </a:t>
            </a:r>
            <a:r>
              <a:rPr lang="en-US" altLang="zh-CN" dirty="0"/>
              <a:t>//</a:t>
            </a:r>
            <a:r>
              <a:rPr lang="zh-CN" altLang="en-US" dirty="0"/>
              <a:t>手机、模拟器统一称为“设备”</a:t>
            </a:r>
            <a:endParaRPr lang="zh-CN" altLang="en-US" dirty="0"/>
          </a:p>
          <a:p>
            <a:r>
              <a:rPr lang="zh-CN" altLang="en-US" dirty="0"/>
              <a:t>adb devices                     // 显示连接到计算机的设备</a:t>
            </a:r>
            <a:endParaRPr lang="zh-CN" altLang="en-US" dirty="0"/>
          </a:p>
          <a:p>
            <a:r>
              <a:rPr lang="zh-CN" altLang="en-US" dirty="0"/>
              <a:t>adb get-serialno              //获取设备的ID和序列号serialNumber</a:t>
            </a:r>
            <a:endParaRPr lang="zh-CN" altLang="en-US" dirty="0"/>
          </a:p>
        </p:txBody>
      </p:sp>
      <p:sp>
        <p:nvSpPr>
          <p:cNvPr id="6" name="文本框 5"/>
          <p:cNvSpPr txBox="1"/>
          <p:nvPr/>
        </p:nvSpPr>
        <p:spPr>
          <a:xfrm>
            <a:off x="29210" y="3297555"/>
            <a:ext cx="7594600" cy="1291590"/>
          </a:xfrm>
          <a:prstGeom prst="rect">
            <a:avLst/>
          </a:prstGeom>
          <a:noFill/>
        </p:spPr>
        <p:txBody>
          <a:bodyPr wrap="square" rtlCol="0" anchor="t">
            <a:spAutoFit/>
          </a:bodyPr>
          <a:lstStyle/>
          <a:p>
            <a:r>
              <a:rPr lang="zh-CN" altLang="en-US" sz="2400" dirty="0">
                <a:solidFill>
                  <a:srgbClr val="FF0000"/>
                </a:solidFill>
              </a:rPr>
              <a:t>重启</a:t>
            </a:r>
            <a:endParaRPr lang="zh-CN" altLang="en-US" sz="2400" dirty="0">
              <a:solidFill>
                <a:srgbClr val="FF0000"/>
              </a:solidFill>
            </a:endParaRPr>
          </a:p>
          <a:p>
            <a:r>
              <a:rPr lang="zh-CN" altLang="en-US" dirty="0"/>
              <a:t>adb reboot                                             // 重启设备</a:t>
            </a:r>
            <a:endParaRPr lang="zh-CN" altLang="en-US" dirty="0"/>
          </a:p>
          <a:p>
            <a:r>
              <a:rPr lang="zh-CN" altLang="en-US" dirty="0"/>
              <a:t>adb reboot bootloader                      // 重启到bootloader，即刷机模式</a:t>
            </a:r>
            <a:endParaRPr lang="zh-CN" altLang="en-US" dirty="0"/>
          </a:p>
          <a:p>
            <a:r>
              <a:rPr lang="zh-CN" altLang="en-US" dirty="0"/>
              <a:t>adb reboot recovery                           // 重启到recovery，即恢复模式</a:t>
            </a:r>
            <a:endParaRPr lang="zh-CN" altLang="en-US" dirty="0"/>
          </a:p>
        </p:txBody>
      </p:sp>
      <p:sp>
        <p:nvSpPr>
          <p:cNvPr id="7" name="文本框 6"/>
          <p:cNvSpPr txBox="1"/>
          <p:nvPr/>
        </p:nvSpPr>
        <p:spPr>
          <a:xfrm>
            <a:off x="-6985" y="4785995"/>
            <a:ext cx="10332720" cy="1568450"/>
          </a:xfrm>
          <a:prstGeom prst="rect">
            <a:avLst/>
          </a:prstGeom>
          <a:noFill/>
        </p:spPr>
        <p:txBody>
          <a:bodyPr wrap="square" rtlCol="0" anchor="t">
            <a:spAutoFit/>
          </a:bodyPr>
          <a:lstStyle/>
          <a:p>
            <a:r>
              <a:rPr lang="zh-CN" altLang="en-US" sz="2400" dirty="0">
                <a:solidFill>
                  <a:srgbClr val="FF0000"/>
                </a:solidFill>
              </a:rPr>
              <a:t>发送命令到设备</a:t>
            </a:r>
            <a:endParaRPr lang="zh-CN" altLang="en-US" sz="2400" dirty="0">
              <a:solidFill>
                <a:srgbClr val="FF0000"/>
              </a:solidFill>
            </a:endParaRPr>
          </a:p>
          <a:p>
            <a:r>
              <a:rPr lang="zh-CN" altLang="en-US" dirty="0">
                <a:solidFill>
                  <a:schemeClr val="tx1"/>
                </a:solidFill>
              </a:rPr>
              <a:t>adb [-d|-e|-s &lt;serialNumber&gt;]&lt;command&gt;</a:t>
            </a:r>
            <a:endParaRPr lang="zh-CN" altLang="en-US" dirty="0">
              <a:solidFill>
                <a:schemeClr val="tx1"/>
              </a:solidFill>
            </a:endParaRPr>
          </a:p>
          <a:p>
            <a:r>
              <a:rPr lang="zh-CN" altLang="en-US" dirty="0">
                <a:solidFill>
                  <a:schemeClr val="tx1"/>
                </a:solidFill>
              </a:rPr>
              <a:t>-d                                                             发送命令给usb连接的设备</a:t>
            </a:r>
            <a:endParaRPr lang="zh-CN" altLang="en-US" dirty="0">
              <a:solidFill>
                <a:schemeClr val="tx1"/>
              </a:solidFill>
            </a:endParaRPr>
          </a:p>
          <a:p>
            <a:r>
              <a:rPr lang="zh-CN" altLang="en-US" dirty="0">
                <a:solidFill>
                  <a:schemeClr val="tx1"/>
                </a:solidFill>
              </a:rPr>
              <a:t>-e                                                             发送命令到模拟器设备</a:t>
            </a:r>
            <a:endParaRPr lang="zh-CN" altLang="en-US" dirty="0">
              <a:solidFill>
                <a:schemeClr val="tx1"/>
              </a:solidFill>
            </a:endParaRPr>
          </a:p>
          <a:p>
            <a:r>
              <a:rPr lang="zh-CN" altLang="en-US" dirty="0">
                <a:solidFill>
                  <a:schemeClr val="tx1"/>
                </a:solidFill>
              </a:rPr>
              <a:t>-s &lt;serialNumber&gt;                                   发送命令到指定设备</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460" y="293370"/>
            <a:ext cx="8596630" cy="520700"/>
          </a:xfrm>
        </p:spPr>
        <p:txBody>
          <a:bodyPr>
            <a:normAutofit fontScale="90000"/>
          </a:bodyPr>
          <a:lstStyle/>
          <a:p>
            <a:r>
              <a:rPr lang="en-US" altLang="zh-CN"/>
              <a:t>monkey</a:t>
            </a:r>
            <a:r>
              <a:rPr lang="zh-CN" altLang="en-US"/>
              <a:t>的特性</a:t>
            </a:r>
            <a:endParaRPr lang="zh-CN" altLang="en-US"/>
          </a:p>
        </p:txBody>
      </p:sp>
      <p:sp>
        <p:nvSpPr>
          <p:cNvPr id="3" name="文本占位符 2"/>
          <p:cNvSpPr>
            <a:spLocks noGrp="1"/>
          </p:cNvSpPr>
          <p:nvPr>
            <p:ph type="body" idx="1"/>
          </p:nvPr>
        </p:nvSpPr>
        <p:spPr>
          <a:xfrm>
            <a:off x="124250" y="1219200"/>
            <a:ext cx="8596668" cy="1570962"/>
          </a:xfrm>
        </p:spPr>
        <p:txBody>
          <a:bodyPr/>
          <a:lstStyle/>
          <a:p>
            <a:r>
              <a:rPr lang="zh-CN" altLang="en-US" dirty="0"/>
              <a:t>（1）测试的对象仅为应用程序包（apk包），有一定的局限性；</a:t>
            </a:r>
            <a:endParaRPr lang="zh-CN" altLang="en-US" dirty="0"/>
          </a:p>
          <a:p>
            <a:r>
              <a:rPr lang="zh-CN" altLang="en-US" dirty="0"/>
              <a:t>（2）Monkey测试使用的事件流数据流是随机的，不能进行自定义；</a:t>
            </a:r>
            <a:endParaRPr lang="zh-CN" altLang="en-US" dirty="0"/>
          </a:p>
          <a:p>
            <a:r>
              <a:rPr lang="zh-CN" altLang="en-US" dirty="0"/>
              <a:t>（3）可对MonkeyTest的对象、事件数量、类型、频率等进行设置。</a:t>
            </a:r>
            <a:endParaRPr lang="zh-CN" altLang="en-US" dirty="0"/>
          </a:p>
        </p:txBody>
      </p:sp>
      <p:sp>
        <p:nvSpPr>
          <p:cNvPr id="5" name="文本框 4"/>
          <p:cNvSpPr txBox="1"/>
          <p:nvPr/>
        </p:nvSpPr>
        <p:spPr>
          <a:xfrm>
            <a:off x="-3810" y="3077845"/>
            <a:ext cx="12108180" cy="2245360"/>
          </a:xfrm>
          <a:prstGeom prst="rect">
            <a:avLst/>
          </a:prstGeom>
          <a:noFill/>
        </p:spPr>
        <p:txBody>
          <a:bodyPr wrap="square" rtlCol="0" anchor="t">
            <a:spAutoFit/>
          </a:bodyPr>
          <a:lstStyle/>
          <a:p>
            <a:r>
              <a:rPr lang="zh-CN" altLang="en-US" sz="2800" dirty="0">
                <a:latin typeface="楷体" panose="02010609060101010101" charset="-122"/>
                <a:ea typeface="楷体" panose="02010609060101010101" charset="-122"/>
              </a:rPr>
              <a:t>Monkey测试是Android平台下自动化测试的一种快速有效的手段，可以模拟用户触摸屏幕、滑动轨迹球、按键等操作来对模拟器或者手机设备上的软件进行压力测试，检测该软件的稳定性、健壮性。它的原理是向系统发送伪随机的用户事件流（如按键输入、触摸输入、手势输入等），实现对正在开发的应用程序进行压力测试。</a:t>
            </a:r>
            <a:endParaRPr lang="zh-CN" altLang="en-US" sz="2800" dirty="0">
              <a:latin typeface="楷体" panose="02010609060101010101" charset="-122"/>
              <a:ea typeface="楷体" panose="02010609060101010101" charset="-122"/>
            </a:endParaRPr>
          </a:p>
        </p:txBody>
      </p:sp>
      <p:sp>
        <p:nvSpPr>
          <p:cNvPr id="6" name="文本框 5"/>
          <p:cNvSpPr txBox="1"/>
          <p:nvPr/>
        </p:nvSpPr>
        <p:spPr>
          <a:xfrm>
            <a:off x="2199005" y="5440045"/>
            <a:ext cx="6305550" cy="1014730"/>
          </a:xfrm>
          <a:prstGeom prst="rect">
            <a:avLst/>
          </a:prstGeom>
          <a:noFill/>
        </p:spPr>
        <p:txBody>
          <a:bodyPr wrap="square" rtlCol="0">
            <a:spAutoFit/>
          </a:bodyPr>
          <a:lstStyle/>
          <a:p>
            <a:pPr algn="ctr"/>
            <a:r>
              <a:rPr lang="zh-CN" altLang="en-US" sz="6000">
                <a:solidFill>
                  <a:srgbClr val="FF0000"/>
                </a:solidFill>
                <a:latin typeface="楷体" panose="02010609060101010101" charset="-122"/>
                <a:ea typeface="楷体" panose="02010609060101010101" charset="-122"/>
              </a:rPr>
              <a:t>概念总结</a:t>
            </a:r>
            <a:endParaRPr lang="zh-CN" altLang="en-US" sz="6000">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 y="-21590"/>
            <a:ext cx="8596630" cy="1047750"/>
          </a:xfrm>
        </p:spPr>
        <p:txBody>
          <a:bodyPr/>
          <a:lstStyle/>
          <a:p>
            <a:r>
              <a:rPr lang="zh-CN" altLang="en-US"/>
              <a:t>如何查看安卓设备监控</a:t>
            </a:r>
            <a:endParaRPr lang="zh-CN" altLang="en-US"/>
          </a:p>
        </p:txBody>
      </p:sp>
      <p:sp>
        <p:nvSpPr>
          <p:cNvPr id="4" name="页脚占位符 3"/>
          <p:cNvSpPr>
            <a:spLocks noGrp="1"/>
          </p:cNvSpPr>
          <p:nvPr>
            <p:ph type="ftr" sz="quarter" idx="11"/>
          </p:nvPr>
        </p:nvSpPr>
        <p:spPr>
          <a:xfrm>
            <a:off x="677545" y="5343525"/>
            <a:ext cx="6297295" cy="1062990"/>
          </a:xfrm>
        </p:spPr>
        <p:txBody>
          <a:bodyPr/>
          <a:lstStyle/>
          <a:p>
            <a:r>
              <a:rPr lang="en-US" sz="2800" dirty="0">
                <a:solidFill>
                  <a:srgbClr val="FF0000"/>
                </a:solidFill>
                <a:latin typeface="楷体" panose="02010609060101010101" charset="-122"/>
                <a:ea typeface="楷体" panose="02010609060101010101" charset="-122"/>
              </a:rPr>
              <a:t>Android   Device   Monitor</a:t>
            </a:r>
            <a:endParaRPr lang="en-US" sz="2800" dirty="0">
              <a:solidFill>
                <a:srgbClr val="FF0000"/>
              </a:solidFill>
              <a:latin typeface="楷体" panose="02010609060101010101" charset="-122"/>
              <a:ea typeface="楷体" panose="02010609060101010101" charset="-122"/>
            </a:endParaRPr>
          </a:p>
        </p:txBody>
      </p:sp>
      <p:pic>
        <p:nvPicPr>
          <p:cNvPr id="5" name="图片 4"/>
          <p:cNvPicPr>
            <a:picLocks noChangeAspect="1"/>
          </p:cNvPicPr>
          <p:nvPr/>
        </p:nvPicPr>
        <p:blipFill>
          <a:blip r:embed="rId1" cstate="print"/>
          <a:stretch>
            <a:fillRect/>
          </a:stretch>
        </p:blipFill>
        <p:spPr>
          <a:xfrm>
            <a:off x="-6985" y="901700"/>
            <a:ext cx="6692900" cy="4264660"/>
          </a:xfrm>
          <a:prstGeom prst="rect">
            <a:avLst/>
          </a:prstGeom>
        </p:spPr>
      </p:pic>
      <p:pic>
        <p:nvPicPr>
          <p:cNvPr id="7" name="图片 6"/>
          <p:cNvPicPr>
            <a:picLocks noChangeAspect="1"/>
          </p:cNvPicPr>
          <p:nvPr/>
        </p:nvPicPr>
        <p:blipFill>
          <a:blip r:embed="rId2" cstate="print"/>
          <a:stretch>
            <a:fillRect/>
          </a:stretch>
        </p:blipFill>
        <p:spPr>
          <a:xfrm>
            <a:off x="6685915" y="-22225"/>
            <a:ext cx="5469890" cy="68611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 y="56515"/>
            <a:ext cx="8596630" cy="509270"/>
          </a:xfrm>
        </p:spPr>
        <p:txBody>
          <a:bodyPr>
            <a:normAutofit fontScale="90000"/>
          </a:bodyPr>
          <a:lstStyle/>
          <a:p>
            <a:r>
              <a:rPr lang="zh-CN" altLang="zh-CN"/>
              <a:t>如何进入安卓设备</a:t>
            </a:r>
            <a:endParaRPr lang="zh-CN" altLang="zh-CN"/>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45720" y="659765"/>
            <a:ext cx="6607175" cy="2404110"/>
          </a:xfrm>
          <a:prstGeom prst="rect">
            <a:avLst/>
          </a:prstGeom>
        </p:spPr>
      </p:pic>
      <p:sp>
        <p:nvSpPr>
          <p:cNvPr id="6" name="文本框 5"/>
          <p:cNvSpPr txBox="1"/>
          <p:nvPr/>
        </p:nvSpPr>
        <p:spPr>
          <a:xfrm>
            <a:off x="196215" y="3166110"/>
            <a:ext cx="6752590" cy="368300"/>
          </a:xfrm>
          <a:prstGeom prst="rect">
            <a:avLst/>
          </a:prstGeom>
          <a:noFill/>
        </p:spPr>
        <p:txBody>
          <a:bodyPr wrap="square" rtlCol="0">
            <a:spAutoFit/>
          </a:bodyPr>
          <a:lstStyle/>
          <a:p>
            <a:r>
              <a:rPr lang="zh-CN" altLang="en-US"/>
              <a:t>与</a:t>
            </a:r>
            <a:r>
              <a:rPr lang="en-US" altLang="zh-CN"/>
              <a:t>Linux</a:t>
            </a:r>
            <a:r>
              <a:rPr lang="zh-CN" altLang="en-US"/>
              <a:t>相同，输入</a:t>
            </a:r>
            <a:r>
              <a:rPr lang="en-US" altLang="zh-CN"/>
              <a:t>su</a:t>
            </a:r>
            <a:r>
              <a:rPr lang="zh-CN" altLang="en-US"/>
              <a:t>，则切换到超级用户。</a:t>
            </a:r>
            <a:endParaRPr lang="zh-CN" altLang="en-US"/>
          </a:p>
        </p:txBody>
      </p:sp>
      <p:pic>
        <p:nvPicPr>
          <p:cNvPr id="7" name="图片 6"/>
          <p:cNvPicPr>
            <a:picLocks noChangeAspect="1"/>
          </p:cNvPicPr>
          <p:nvPr/>
        </p:nvPicPr>
        <p:blipFill>
          <a:blip r:embed="rId2" cstate="print"/>
          <a:stretch>
            <a:fillRect/>
          </a:stretch>
        </p:blipFill>
        <p:spPr>
          <a:xfrm>
            <a:off x="186690" y="3534410"/>
            <a:ext cx="6771640" cy="3342640"/>
          </a:xfrm>
          <a:prstGeom prst="rect">
            <a:avLst/>
          </a:prstGeom>
        </p:spPr>
      </p:pic>
      <p:sp>
        <p:nvSpPr>
          <p:cNvPr id="8" name="文本框 7"/>
          <p:cNvSpPr txBox="1"/>
          <p:nvPr/>
        </p:nvSpPr>
        <p:spPr>
          <a:xfrm>
            <a:off x="8208010" y="4690745"/>
            <a:ext cx="3686175" cy="645160"/>
          </a:xfrm>
          <a:prstGeom prst="rect">
            <a:avLst/>
          </a:prstGeom>
          <a:noFill/>
        </p:spPr>
        <p:txBody>
          <a:bodyPr wrap="square" rtlCol="0">
            <a:spAutoFit/>
          </a:bodyPr>
          <a:lstStyle/>
          <a:p>
            <a:r>
              <a:rPr lang="zh-CN" altLang="en-US"/>
              <a:t>进入到</a:t>
            </a:r>
            <a:r>
              <a:rPr lang="en-US" altLang="zh-CN"/>
              <a:t>data</a:t>
            </a:r>
            <a:r>
              <a:rPr lang="zh-CN" altLang="en-US"/>
              <a:t>目录中，可以查看安卓模拟器程序包</a:t>
            </a:r>
            <a:endParaRPr lang="zh-CN" altLang="en-US"/>
          </a:p>
        </p:txBody>
      </p:sp>
      <p:sp>
        <p:nvSpPr>
          <p:cNvPr id="9" name=" 9"/>
          <p:cNvSpPr/>
          <p:nvPr/>
        </p:nvSpPr>
        <p:spPr>
          <a:xfrm>
            <a:off x="7019290" y="4796155"/>
            <a:ext cx="1210945" cy="44704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6365" y="109220"/>
            <a:ext cx="5318760" cy="645160"/>
          </a:xfrm>
          <a:prstGeom prst="rect">
            <a:avLst/>
          </a:prstGeom>
          <a:noFill/>
        </p:spPr>
        <p:txBody>
          <a:bodyPr wrap="square" rtlCol="0">
            <a:spAutoFit/>
          </a:bodyPr>
          <a:lstStyle/>
          <a:p>
            <a:r>
              <a:rPr lang="zh-CN" altLang="en-US"/>
              <a:t>进入</a:t>
            </a:r>
            <a:r>
              <a:rPr lang="en-US" altLang="zh-CN"/>
              <a:t>adb  shell</a:t>
            </a:r>
            <a:r>
              <a:rPr lang="zh-CN" altLang="en-US"/>
              <a:t>后，如何退出？</a:t>
            </a:r>
            <a:endParaRPr lang="zh-CN" altLang="en-US"/>
          </a:p>
          <a:p>
            <a:endParaRPr lang="zh-CN" altLang="en-US"/>
          </a:p>
        </p:txBody>
      </p:sp>
      <p:pic>
        <p:nvPicPr>
          <p:cNvPr id="6" name="图片 5"/>
          <p:cNvPicPr>
            <a:picLocks noChangeAspect="1"/>
          </p:cNvPicPr>
          <p:nvPr/>
        </p:nvPicPr>
        <p:blipFill>
          <a:blip r:embed="rId1" cstate="print"/>
          <a:stretch>
            <a:fillRect/>
          </a:stretch>
        </p:blipFill>
        <p:spPr>
          <a:xfrm>
            <a:off x="126365" y="576580"/>
            <a:ext cx="7450455" cy="1360170"/>
          </a:xfrm>
          <a:prstGeom prst="rect">
            <a:avLst/>
          </a:prstGeom>
        </p:spPr>
      </p:pic>
      <p:sp>
        <p:nvSpPr>
          <p:cNvPr id="7" name="文本框 6"/>
          <p:cNvSpPr txBox="1"/>
          <p:nvPr/>
        </p:nvSpPr>
        <p:spPr>
          <a:xfrm>
            <a:off x="7905750" y="951230"/>
            <a:ext cx="2659380" cy="368300"/>
          </a:xfrm>
          <a:prstGeom prst="rect">
            <a:avLst/>
          </a:prstGeom>
          <a:noFill/>
        </p:spPr>
        <p:txBody>
          <a:bodyPr wrap="square" rtlCol="0">
            <a:spAutoFit/>
          </a:bodyPr>
          <a:lstStyle/>
          <a:p>
            <a:r>
              <a:rPr lang="en-US" altLang="zh-CN" dirty="0" smtClean="0">
                <a:solidFill>
                  <a:srgbClr val="FF0000"/>
                </a:solidFill>
              </a:rPr>
              <a:t>“ctrl+C”</a:t>
            </a:r>
            <a:r>
              <a:rPr lang="zh-CN" altLang="en-US" dirty="0">
                <a:solidFill>
                  <a:srgbClr val="FF0000"/>
                </a:solidFill>
              </a:rPr>
              <a:t>也可以哦！</a:t>
            </a:r>
            <a:endParaRPr lang="zh-CN" altLang="en-US" dirty="0">
              <a:solidFill>
                <a:srgbClr val="FF0000"/>
              </a:solidFill>
            </a:endParaRPr>
          </a:p>
        </p:txBody>
      </p:sp>
      <p:sp>
        <p:nvSpPr>
          <p:cNvPr id="8" name="文本框 7"/>
          <p:cNvSpPr txBox="1"/>
          <p:nvPr/>
        </p:nvSpPr>
        <p:spPr>
          <a:xfrm>
            <a:off x="205740" y="2122805"/>
            <a:ext cx="8503285" cy="368300"/>
          </a:xfrm>
          <a:prstGeom prst="rect">
            <a:avLst/>
          </a:prstGeom>
          <a:noFill/>
        </p:spPr>
        <p:txBody>
          <a:bodyPr wrap="square" rtlCol="0">
            <a:spAutoFit/>
          </a:bodyPr>
          <a:lstStyle/>
          <a:p>
            <a:r>
              <a:rPr lang="zh-CN" altLang="en-US" dirty="0"/>
              <a:t>如何把模拟器中的程序包文件上传到自己的</a:t>
            </a:r>
            <a:r>
              <a:rPr lang="en-US" altLang="zh-CN" dirty="0"/>
              <a:t>PC</a:t>
            </a:r>
            <a:r>
              <a:rPr lang="zh-CN" altLang="en-US" dirty="0"/>
              <a:t>端电脑上？</a:t>
            </a:r>
            <a:endParaRPr lang="zh-CN" altLang="en-US" dirty="0"/>
          </a:p>
        </p:txBody>
      </p:sp>
      <p:pic>
        <p:nvPicPr>
          <p:cNvPr id="9" name="图片 8"/>
          <p:cNvPicPr>
            <a:picLocks noChangeAspect="1"/>
          </p:cNvPicPr>
          <p:nvPr/>
        </p:nvPicPr>
        <p:blipFill>
          <a:blip r:embed="rId2" cstate="print"/>
          <a:stretch>
            <a:fillRect/>
          </a:stretch>
        </p:blipFill>
        <p:spPr>
          <a:xfrm>
            <a:off x="205740" y="2491105"/>
            <a:ext cx="8123555" cy="2009775"/>
          </a:xfrm>
          <a:prstGeom prst="rect">
            <a:avLst/>
          </a:prstGeom>
        </p:spPr>
      </p:pic>
      <p:pic>
        <p:nvPicPr>
          <p:cNvPr id="10" name="图片 9"/>
          <p:cNvPicPr>
            <a:picLocks noChangeAspect="1"/>
          </p:cNvPicPr>
          <p:nvPr/>
        </p:nvPicPr>
        <p:blipFill>
          <a:blip r:embed="rId3" cstate="print"/>
          <a:stretch>
            <a:fillRect/>
          </a:stretch>
        </p:blipFill>
        <p:spPr>
          <a:xfrm>
            <a:off x="323215" y="4763135"/>
            <a:ext cx="11833860" cy="478155"/>
          </a:xfrm>
          <a:prstGeom prst="rect">
            <a:avLst/>
          </a:prstGeom>
        </p:spPr>
      </p:pic>
      <p:pic>
        <p:nvPicPr>
          <p:cNvPr id="11" name="图片 10"/>
          <p:cNvPicPr>
            <a:picLocks noChangeAspect="1"/>
          </p:cNvPicPr>
          <p:nvPr/>
        </p:nvPicPr>
        <p:blipFill>
          <a:blip r:embed="rId4" cstate="print"/>
          <a:stretch>
            <a:fillRect/>
          </a:stretch>
        </p:blipFill>
        <p:spPr>
          <a:xfrm>
            <a:off x="126365" y="5241290"/>
            <a:ext cx="9309735" cy="16002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 y="3810"/>
            <a:ext cx="10110470" cy="653415"/>
          </a:xfrm>
        </p:spPr>
        <p:txBody>
          <a:bodyPr>
            <a:normAutofit fontScale="90000"/>
          </a:bodyPr>
          <a:lstStyle/>
          <a:p>
            <a:r>
              <a:rPr lang="zh-CN" altLang="en-US"/>
              <a:t>实例：使用</a:t>
            </a:r>
            <a:r>
              <a:rPr lang="en-US" altLang="zh-CN"/>
              <a:t>monkey</a:t>
            </a:r>
            <a:r>
              <a:rPr lang="zh-CN" altLang="en-US"/>
              <a:t>发一条测试命令</a:t>
            </a:r>
            <a:endParaRPr lang="zh-CN" altLang="en-US"/>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sp>
        <p:nvSpPr>
          <p:cNvPr id="5" name="文本框 4"/>
          <p:cNvSpPr txBox="1"/>
          <p:nvPr/>
        </p:nvSpPr>
        <p:spPr>
          <a:xfrm>
            <a:off x="218440" y="859790"/>
            <a:ext cx="9556750" cy="368300"/>
          </a:xfrm>
          <a:prstGeom prst="rect">
            <a:avLst/>
          </a:prstGeom>
          <a:noFill/>
        </p:spPr>
        <p:txBody>
          <a:bodyPr wrap="square" rtlCol="0">
            <a:spAutoFit/>
          </a:bodyPr>
          <a:lstStyle/>
          <a:p>
            <a:r>
              <a:rPr lang="zh-CN" altLang="en-US"/>
              <a:t>将打印结果输出到自己的</a:t>
            </a:r>
            <a:r>
              <a:rPr lang="en-US" altLang="zh-CN"/>
              <a:t>PC</a:t>
            </a:r>
            <a:r>
              <a:rPr lang="zh-CN" altLang="en-US"/>
              <a:t>电脑里：</a:t>
            </a:r>
            <a:r>
              <a:rPr lang="en-US" altLang="zh-CN"/>
              <a:t>apple.txt !</a:t>
            </a:r>
            <a:endParaRPr lang="en-US" altLang="zh-CN"/>
          </a:p>
        </p:txBody>
      </p:sp>
      <p:pic>
        <p:nvPicPr>
          <p:cNvPr id="6" name="图片 5"/>
          <p:cNvPicPr>
            <a:picLocks noChangeAspect="1"/>
          </p:cNvPicPr>
          <p:nvPr/>
        </p:nvPicPr>
        <p:blipFill>
          <a:blip r:embed="rId1" cstate="print"/>
          <a:stretch>
            <a:fillRect/>
          </a:stretch>
        </p:blipFill>
        <p:spPr>
          <a:xfrm>
            <a:off x="33020" y="1228090"/>
            <a:ext cx="12155170" cy="585470"/>
          </a:xfrm>
          <a:prstGeom prst="rect">
            <a:avLst/>
          </a:prstGeom>
        </p:spPr>
      </p:pic>
      <p:pic>
        <p:nvPicPr>
          <p:cNvPr id="7" name="图片 6"/>
          <p:cNvPicPr>
            <a:picLocks noChangeAspect="1"/>
          </p:cNvPicPr>
          <p:nvPr/>
        </p:nvPicPr>
        <p:blipFill>
          <a:blip r:embed="rId2" cstate="print"/>
          <a:stretch>
            <a:fillRect/>
          </a:stretch>
        </p:blipFill>
        <p:spPr>
          <a:xfrm>
            <a:off x="33020" y="1813560"/>
            <a:ext cx="8114030" cy="2305050"/>
          </a:xfrm>
          <a:prstGeom prst="rect">
            <a:avLst/>
          </a:prstGeom>
        </p:spPr>
      </p:pic>
      <p:pic>
        <p:nvPicPr>
          <p:cNvPr id="8" name="图片 7"/>
          <p:cNvPicPr>
            <a:picLocks noChangeAspect="1"/>
          </p:cNvPicPr>
          <p:nvPr/>
        </p:nvPicPr>
        <p:blipFill>
          <a:blip r:embed="rId3" cstate="print"/>
          <a:stretch>
            <a:fillRect/>
          </a:stretch>
        </p:blipFill>
        <p:spPr>
          <a:xfrm>
            <a:off x="33020" y="4118610"/>
            <a:ext cx="9789160" cy="271018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557391" y="2881411"/>
            <a:ext cx="4962876" cy="3716944"/>
          </a:xfrm>
          <a:prstGeom prst="rect">
            <a:avLst/>
          </a:prstGeom>
        </p:spPr>
      </p:pic>
      <p:pic>
        <p:nvPicPr>
          <p:cNvPr id="3" name="图片 2"/>
          <p:cNvPicPr>
            <a:picLocks noChangeAspect="1"/>
          </p:cNvPicPr>
          <p:nvPr/>
        </p:nvPicPr>
        <p:blipFill>
          <a:blip r:embed="rId2" cstate="print"/>
          <a:stretch>
            <a:fillRect/>
          </a:stretch>
        </p:blipFill>
        <p:spPr>
          <a:xfrm>
            <a:off x="748242" y="1998133"/>
            <a:ext cx="9544050" cy="276225"/>
          </a:xfrm>
          <a:prstGeom prst="rect">
            <a:avLst/>
          </a:prstGeom>
        </p:spPr>
      </p:pic>
      <p:pic>
        <p:nvPicPr>
          <p:cNvPr id="4" name="图片 3"/>
          <p:cNvPicPr>
            <a:picLocks noChangeAspect="1"/>
          </p:cNvPicPr>
          <p:nvPr/>
        </p:nvPicPr>
        <p:blipFill>
          <a:blip r:embed="rId3" cstate="print"/>
          <a:stretch>
            <a:fillRect/>
          </a:stretch>
        </p:blipFill>
        <p:spPr>
          <a:xfrm>
            <a:off x="5599289" y="2899053"/>
            <a:ext cx="5233635" cy="3699302"/>
          </a:xfrm>
          <a:prstGeom prst="rect">
            <a:avLst/>
          </a:prstGeom>
        </p:spPr>
      </p:pic>
      <p:pic>
        <p:nvPicPr>
          <p:cNvPr id="5" name="图片 4"/>
          <p:cNvPicPr>
            <a:picLocks noChangeAspect="1"/>
          </p:cNvPicPr>
          <p:nvPr/>
        </p:nvPicPr>
        <p:blipFill>
          <a:blip r:embed="rId4" cstate="print"/>
          <a:stretch>
            <a:fillRect/>
          </a:stretch>
        </p:blipFill>
        <p:spPr>
          <a:xfrm>
            <a:off x="748242" y="2447031"/>
            <a:ext cx="7286625" cy="285750"/>
          </a:xfrm>
          <a:prstGeom prst="rect">
            <a:avLst/>
          </a:prstGeom>
        </p:spPr>
      </p:pic>
      <p:sp>
        <p:nvSpPr>
          <p:cNvPr id="6" name="文本框 5"/>
          <p:cNvSpPr txBox="1"/>
          <p:nvPr/>
        </p:nvSpPr>
        <p:spPr>
          <a:xfrm>
            <a:off x="2077156" y="552155"/>
            <a:ext cx="7236178" cy="523220"/>
          </a:xfrm>
          <a:prstGeom prst="rect">
            <a:avLst/>
          </a:prstGeom>
          <a:noFill/>
        </p:spPr>
        <p:txBody>
          <a:bodyPr wrap="square" rtlCol="0">
            <a:spAutoFit/>
          </a:bodyPr>
          <a:lstStyle/>
          <a:p>
            <a:r>
              <a:rPr lang="en-US" altLang="zh-CN" sz="2800" dirty="0" smtClean="0">
                <a:solidFill>
                  <a:schemeClr val="accent3"/>
                </a:solidFill>
              </a:rPr>
              <a:t>    Monkey</a:t>
            </a:r>
            <a:r>
              <a:rPr lang="zh-CN" altLang="en-US" sz="2800" dirty="0" smtClean="0">
                <a:solidFill>
                  <a:schemeClr val="accent3"/>
                </a:solidFill>
              </a:rPr>
              <a:t>压力测试出了一个</a:t>
            </a:r>
            <a:r>
              <a:rPr lang="en-US" altLang="zh-CN" sz="2800" dirty="0" smtClean="0">
                <a:solidFill>
                  <a:schemeClr val="accent3"/>
                </a:solidFill>
              </a:rPr>
              <a:t>bug</a:t>
            </a:r>
            <a:endParaRPr lang="zh-CN" altLang="en-US" sz="2800" dirty="0">
              <a:solidFill>
                <a:schemeClr val="accent3"/>
              </a:solidFill>
            </a:endParaRPr>
          </a:p>
        </p:txBody>
      </p:sp>
      <p:sp>
        <p:nvSpPr>
          <p:cNvPr id="7" name="文本框 6"/>
          <p:cNvSpPr txBox="1"/>
          <p:nvPr/>
        </p:nvSpPr>
        <p:spPr>
          <a:xfrm>
            <a:off x="827264" y="1253067"/>
            <a:ext cx="9061803" cy="646331"/>
          </a:xfrm>
          <a:prstGeom prst="rect">
            <a:avLst/>
          </a:prstGeom>
          <a:noFill/>
        </p:spPr>
        <p:txBody>
          <a:bodyPr wrap="square" rtlCol="0">
            <a:spAutoFit/>
          </a:bodyPr>
          <a:lstStyle/>
          <a:p>
            <a:r>
              <a:rPr lang="zh-CN" altLang="en-US" dirty="0" smtClean="0"/>
              <a:t>输出日志到本地目录：</a:t>
            </a:r>
            <a:endParaRPr lang="en-US" altLang="zh-CN" dirty="0" smtClean="0"/>
          </a:p>
          <a:p>
            <a:r>
              <a:rPr lang="en-US" altLang="zh-CN" dirty="0" err="1"/>
              <a:t>a</a:t>
            </a:r>
            <a:r>
              <a:rPr lang="en-US" altLang="zh-CN" dirty="0" err="1" smtClean="0"/>
              <a:t>db</a:t>
            </a:r>
            <a:r>
              <a:rPr lang="en-US" altLang="zh-CN" dirty="0" smtClean="0"/>
              <a:t> shell monkey –p com.android.calculator2  -v 500 &gt; </a:t>
            </a:r>
            <a:r>
              <a:rPr lang="zh-CN" altLang="en-US" dirty="0" smtClean="0"/>
              <a:t>本地目录</a:t>
            </a:r>
            <a:r>
              <a:rPr lang="en-US" altLang="zh-CN" dirty="0" smtClean="0"/>
              <a:t>\XXX.log</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5491" y="1512186"/>
            <a:ext cx="4831645"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单个设备时安装</a:t>
            </a:r>
            <a:r>
              <a:rPr lang="en-US" altLang="zh-CN" dirty="0" err="1" smtClean="0"/>
              <a:t>apk</a:t>
            </a:r>
            <a:r>
              <a:rPr lang="zh-CN" altLang="en-US" dirty="0" smtClean="0"/>
              <a:t>：</a:t>
            </a:r>
            <a:endParaRPr lang="en-US" altLang="zh-CN" dirty="0" smtClean="0"/>
          </a:p>
          <a:p>
            <a:r>
              <a:rPr lang="en-US" altLang="zh-CN" dirty="0" smtClean="0"/>
              <a:t>       </a:t>
            </a:r>
            <a:r>
              <a:rPr lang="en-US" altLang="zh-CN" dirty="0" err="1" smtClean="0"/>
              <a:t>adb</a:t>
            </a:r>
            <a:r>
              <a:rPr lang="en-US" altLang="zh-CN" dirty="0" smtClean="0"/>
              <a:t> install  </a:t>
            </a:r>
            <a:r>
              <a:rPr lang="zh-CN" altLang="en-US" dirty="0" smtClean="0"/>
              <a:t>本地路径</a:t>
            </a:r>
            <a:r>
              <a:rPr lang="en-US" altLang="zh-CN" dirty="0"/>
              <a:t>.</a:t>
            </a:r>
            <a:r>
              <a:rPr lang="en-US" altLang="zh-CN" dirty="0" err="1" smtClean="0"/>
              <a:t>apk</a:t>
            </a:r>
            <a:endParaRPr lang="zh-CN" altLang="en-US" dirty="0"/>
          </a:p>
        </p:txBody>
      </p:sp>
      <p:sp>
        <p:nvSpPr>
          <p:cNvPr id="4" name="文本框 3"/>
          <p:cNvSpPr txBox="1"/>
          <p:nvPr/>
        </p:nvSpPr>
        <p:spPr>
          <a:xfrm>
            <a:off x="1605490" y="948267"/>
            <a:ext cx="5400675" cy="461665"/>
          </a:xfrm>
          <a:prstGeom prst="rect">
            <a:avLst/>
          </a:prstGeom>
          <a:noFill/>
        </p:spPr>
        <p:txBody>
          <a:bodyPr wrap="square" rtlCol="0">
            <a:spAutoFit/>
          </a:bodyPr>
          <a:lstStyle/>
          <a:p>
            <a:r>
              <a:rPr lang="zh-CN" altLang="en-US" dirty="0" smtClean="0"/>
              <a:t>                             </a:t>
            </a:r>
            <a:r>
              <a:rPr lang="zh-CN" altLang="en-US" sz="2400" b="1" dirty="0" smtClean="0">
                <a:solidFill>
                  <a:schemeClr val="accent3"/>
                </a:solidFill>
              </a:rPr>
              <a:t>安装</a:t>
            </a:r>
            <a:r>
              <a:rPr lang="en-US" altLang="zh-CN" sz="2400" b="1" dirty="0" err="1" smtClean="0">
                <a:solidFill>
                  <a:schemeClr val="accent3"/>
                </a:solidFill>
              </a:rPr>
              <a:t>Apk</a:t>
            </a:r>
            <a:r>
              <a:rPr lang="zh-CN" altLang="en-US" sz="2400" b="1" dirty="0" smtClean="0">
                <a:solidFill>
                  <a:schemeClr val="accent3"/>
                </a:solidFill>
              </a:rPr>
              <a:t>包命令</a:t>
            </a:r>
            <a:endParaRPr lang="zh-CN" altLang="en-US" sz="2400" b="1" dirty="0">
              <a:solidFill>
                <a:schemeClr val="accent3"/>
              </a:solidFill>
            </a:endParaRPr>
          </a:p>
        </p:txBody>
      </p:sp>
      <p:sp>
        <p:nvSpPr>
          <p:cNvPr id="5" name="文本框 4"/>
          <p:cNvSpPr txBox="1"/>
          <p:nvPr/>
        </p:nvSpPr>
        <p:spPr>
          <a:xfrm>
            <a:off x="1468790" y="5789769"/>
            <a:ext cx="4831645"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多个设备时安装</a:t>
            </a:r>
            <a:r>
              <a:rPr lang="en-US" altLang="zh-CN" dirty="0" err="1" smtClean="0"/>
              <a:t>apk</a:t>
            </a:r>
            <a:r>
              <a:rPr lang="zh-CN" altLang="en-US" dirty="0" smtClean="0"/>
              <a:t>：</a:t>
            </a:r>
            <a:endParaRPr lang="en-US" altLang="zh-CN" dirty="0" smtClean="0"/>
          </a:p>
          <a:p>
            <a:r>
              <a:rPr lang="en-US" altLang="zh-CN" dirty="0" smtClean="0"/>
              <a:t>    </a:t>
            </a:r>
            <a:r>
              <a:rPr lang="en-US" altLang="zh-CN" dirty="0" err="1" smtClean="0"/>
              <a:t>adb</a:t>
            </a:r>
            <a:r>
              <a:rPr lang="en-US" altLang="zh-CN" dirty="0" smtClean="0"/>
              <a:t> </a:t>
            </a:r>
            <a:r>
              <a:rPr lang="en-US" altLang="zh-CN" dirty="0">
                <a:solidFill>
                  <a:srgbClr val="FF0000"/>
                </a:solidFill>
              </a:rPr>
              <a:t>-s </a:t>
            </a:r>
            <a:r>
              <a:rPr lang="zh-CN" altLang="en-US" dirty="0" smtClean="0">
                <a:solidFill>
                  <a:srgbClr val="FF0000"/>
                </a:solidFill>
              </a:rPr>
              <a:t>虚拟</a:t>
            </a:r>
            <a:r>
              <a:rPr lang="zh-CN" altLang="en-US" dirty="0">
                <a:solidFill>
                  <a:srgbClr val="FF0000"/>
                </a:solidFill>
              </a:rPr>
              <a:t>设备</a:t>
            </a:r>
            <a:r>
              <a:rPr lang="zh-CN" altLang="en-US" dirty="0" smtClean="0">
                <a:solidFill>
                  <a:srgbClr val="FF0000"/>
                </a:solidFill>
              </a:rPr>
              <a:t>名称</a:t>
            </a:r>
            <a:r>
              <a:rPr lang="zh-CN" altLang="en-US" dirty="0" smtClean="0"/>
              <a:t> </a:t>
            </a:r>
            <a:r>
              <a:rPr lang="en-US" altLang="zh-CN" dirty="0"/>
              <a:t>install </a:t>
            </a:r>
            <a:r>
              <a:rPr lang="en-US" altLang="zh-CN" dirty="0" smtClean="0"/>
              <a:t> </a:t>
            </a:r>
            <a:r>
              <a:rPr lang="zh-CN" altLang="en-US" dirty="0" smtClean="0"/>
              <a:t>本地路径</a:t>
            </a:r>
            <a:r>
              <a:rPr lang="en-US" altLang="zh-CN" dirty="0"/>
              <a:t>.</a:t>
            </a:r>
            <a:r>
              <a:rPr lang="en-US" altLang="zh-CN" dirty="0" err="1" smtClean="0"/>
              <a:t>apk</a:t>
            </a:r>
            <a:endParaRPr lang="zh-CN" altLang="en-US" dirty="0"/>
          </a:p>
        </p:txBody>
      </p:sp>
      <p:pic>
        <p:nvPicPr>
          <p:cNvPr id="7" name="图片 6"/>
          <p:cNvPicPr>
            <a:picLocks noChangeAspect="1"/>
          </p:cNvPicPr>
          <p:nvPr/>
        </p:nvPicPr>
        <p:blipFill>
          <a:blip r:embed="rId1" cstate="print"/>
          <a:stretch>
            <a:fillRect/>
          </a:stretch>
        </p:blipFill>
        <p:spPr>
          <a:xfrm>
            <a:off x="1605491" y="2258529"/>
            <a:ext cx="6934200" cy="609600"/>
          </a:xfrm>
          <a:prstGeom prst="rect">
            <a:avLst/>
          </a:prstGeom>
        </p:spPr>
      </p:pic>
      <p:pic>
        <p:nvPicPr>
          <p:cNvPr id="8" name="图片 7"/>
          <p:cNvPicPr>
            <a:picLocks noChangeAspect="1"/>
          </p:cNvPicPr>
          <p:nvPr/>
        </p:nvPicPr>
        <p:blipFill>
          <a:blip r:embed="rId2" cstate="print"/>
          <a:stretch>
            <a:fillRect/>
          </a:stretch>
        </p:blipFill>
        <p:spPr>
          <a:xfrm>
            <a:off x="1605490" y="3906683"/>
            <a:ext cx="5400675" cy="809625"/>
          </a:xfrm>
          <a:prstGeom prst="rect">
            <a:avLst/>
          </a:prstGeom>
        </p:spPr>
      </p:pic>
      <p:sp>
        <p:nvSpPr>
          <p:cNvPr id="9" name="文本框 8"/>
          <p:cNvSpPr txBox="1"/>
          <p:nvPr/>
        </p:nvSpPr>
        <p:spPr>
          <a:xfrm>
            <a:off x="1579209" y="3077237"/>
            <a:ext cx="4312356" cy="646331"/>
          </a:xfrm>
          <a:prstGeom prst="rect">
            <a:avLst/>
          </a:prstGeom>
          <a:noFill/>
        </p:spPr>
        <p:txBody>
          <a:bodyPr wrap="square" rtlCol="0">
            <a:spAutoFit/>
          </a:bodyPr>
          <a:lstStyle/>
          <a:p>
            <a:r>
              <a:rPr lang="zh-CN" altLang="en-US" dirty="0" smtClean="0"/>
              <a:t>查看安装结果命令：</a:t>
            </a:r>
            <a:r>
              <a:rPr lang="en-US" altLang="zh-CN" dirty="0" smtClean="0"/>
              <a:t>cd /data/data</a:t>
            </a:r>
            <a:endParaRPr lang="en-US" altLang="zh-CN" dirty="0" smtClean="0"/>
          </a:p>
          <a:p>
            <a:r>
              <a:rPr lang="en-US" altLang="zh-CN" dirty="0" smtClean="0"/>
              <a:t>  ls-l</a:t>
            </a:r>
            <a:endParaRPr lang="zh-CN" altLang="en-US" dirty="0"/>
          </a:p>
        </p:txBody>
      </p:sp>
      <p:pic>
        <p:nvPicPr>
          <p:cNvPr id="11" name="图片 10"/>
          <p:cNvPicPr>
            <a:picLocks noChangeAspect="1"/>
          </p:cNvPicPr>
          <p:nvPr/>
        </p:nvPicPr>
        <p:blipFill>
          <a:blip r:embed="rId3" cstate="print"/>
          <a:stretch>
            <a:fillRect/>
          </a:stretch>
        </p:blipFill>
        <p:spPr>
          <a:xfrm>
            <a:off x="1567391" y="4962526"/>
            <a:ext cx="6972300" cy="5810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891756" y="1599988"/>
            <a:ext cx="6424850" cy="3647338"/>
          </a:xfrm>
          <a:prstGeom prst="rect">
            <a:avLst/>
          </a:prstGeom>
        </p:spPr>
      </p:pic>
      <p:sp>
        <p:nvSpPr>
          <p:cNvPr id="3" name="文本框 2"/>
          <p:cNvSpPr txBox="1"/>
          <p:nvPr/>
        </p:nvSpPr>
        <p:spPr>
          <a:xfrm>
            <a:off x="2330123" y="745067"/>
            <a:ext cx="5204178" cy="584775"/>
          </a:xfrm>
          <a:prstGeom prst="rect">
            <a:avLst/>
          </a:prstGeom>
          <a:noFill/>
        </p:spPr>
        <p:txBody>
          <a:bodyPr wrap="square" rtlCol="0">
            <a:spAutoFit/>
          </a:bodyPr>
          <a:lstStyle/>
          <a:p>
            <a:r>
              <a:rPr lang="en-US" altLang="zh-CN" dirty="0" smtClean="0"/>
              <a:t>                   </a:t>
            </a:r>
            <a:r>
              <a:rPr lang="en-US" altLang="zh-CN" sz="3200" b="1" dirty="0" smtClean="0">
                <a:solidFill>
                  <a:schemeClr val="accent2"/>
                </a:solidFill>
              </a:rPr>
              <a:t>Monkey </a:t>
            </a:r>
            <a:r>
              <a:rPr lang="zh-CN" altLang="en-US" sz="3200" b="1" dirty="0">
                <a:solidFill>
                  <a:schemeClr val="accent2"/>
                </a:solidFill>
              </a:rPr>
              <a:t>架构</a:t>
            </a:r>
            <a:endParaRPr lang="zh-CN" altLang="en-US" sz="3200" b="1" dirty="0">
              <a:solidFill>
                <a:schemeClr val="accent2"/>
              </a:solidFill>
            </a:endParaRPr>
          </a:p>
        </p:txBody>
      </p:sp>
      <p:pic>
        <p:nvPicPr>
          <p:cNvPr id="4" name="图片 3"/>
          <p:cNvPicPr>
            <a:picLocks noChangeAspect="1"/>
          </p:cNvPicPr>
          <p:nvPr/>
        </p:nvPicPr>
        <p:blipFill>
          <a:blip r:embed="rId2" cstate="print"/>
          <a:stretch>
            <a:fillRect/>
          </a:stretch>
        </p:blipFill>
        <p:spPr>
          <a:xfrm>
            <a:off x="2103636" y="5992978"/>
            <a:ext cx="6001090" cy="865022"/>
          </a:xfrm>
          <a:prstGeom prst="rect">
            <a:avLst/>
          </a:prstGeom>
        </p:spPr>
      </p:pic>
      <p:sp>
        <p:nvSpPr>
          <p:cNvPr id="5" name="文本框 4"/>
          <p:cNvSpPr txBox="1"/>
          <p:nvPr/>
        </p:nvSpPr>
        <p:spPr>
          <a:xfrm>
            <a:off x="2108308" y="5685201"/>
            <a:ext cx="8546992" cy="307777"/>
          </a:xfrm>
          <a:prstGeom prst="rect">
            <a:avLst/>
          </a:prstGeom>
          <a:noFill/>
        </p:spPr>
        <p:txBody>
          <a:bodyPr wrap="square" rtlCol="0">
            <a:spAutoFit/>
          </a:bodyPr>
          <a:lstStyle/>
          <a:p>
            <a:r>
              <a:rPr lang="en-US" altLang="zh-CN" sz="1400" b="1" dirty="0" err="1" smtClean="0"/>
              <a:t>Adb</a:t>
            </a:r>
            <a:r>
              <a:rPr lang="en-US" altLang="zh-CN" sz="1400" b="1" dirty="0" smtClean="0"/>
              <a:t> </a:t>
            </a:r>
            <a:r>
              <a:rPr lang="zh-CN" altLang="en-US" sz="1400" b="1" dirty="0" smtClean="0"/>
              <a:t>后台守护进程</a:t>
            </a:r>
            <a:r>
              <a:rPr lang="zh-CN" altLang="en-US" sz="1400" b="1" dirty="0" smtClean="0">
                <a:sym typeface="Wingdings" panose="05000000000000000000" pitchFamily="2" charset="2"/>
              </a:rPr>
              <a:t>（</a:t>
            </a:r>
            <a:r>
              <a:rPr lang="zh-CN" altLang="en-US" sz="1400" b="1" dirty="0" smtClean="0">
                <a:solidFill>
                  <a:srgbClr val="FF0000"/>
                </a:solidFill>
                <a:sym typeface="Wingdings" panose="05000000000000000000" pitchFamily="2" charset="2"/>
              </a:rPr>
              <a:t>截图内命令无效，请使用检查</a:t>
            </a:r>
            <a:r>
              <a:rPr lang="en-US" altLang="zh-CN" sz="1400" b="1" dirty="0" smtClean="0">
                <a:solidFill>
                  <a:srgbClr val="FF0000"/>
                </a:solidFill>
                <a:sym typeface="Wingdings" panose="05000000000000000000" pitchFamily="2" charset="2"/>
              </a:rPr>
              <a:t>adb</a:t>
            </a:r>
            <a:r>
              <a:rPr lang="zh-CN" altLang="en-US" sz="1400" b="1" dirty="0" smtClean="0">
                <a:solidFill>
                  <a:srgbClr val="FF0000"/>
                </a:solidFill>
                <a:sym typeface="Wingdings" panose="05000000000000000000" pitchFamily="2" charset="2"/>
              </a:rPr>
              <a:t>服务占用端口号命令：</a:t>
            </a:r>
            <a:r>
              <a:rPr lang="en-US" altLang="zh-CN" sz="1400" b="1" dirty="0" smtClean="0">
                <a:solidFill>
                  <a:srgbClr val="FF0000"/>
                </a:solidFill>
                <a:sym typeface="Wingdings" panose="05000000000000000000" pitchFamily="2" charset="2"/>
              </a:rPr>
              <a:t> adb nodaemon server </a:t>
            </a:r>
            <a:r>
              <a:rPr lang="zh-CN" altLang="en-US" sz="1400" b="1" dirty="0" smtClean="0">
                <a:sym typeface="Wingdings" panose="05000000000000000000" pitchFamily="2" charset="2"/>
              </a:rPr>
              <a:t>）</a:t>
            </a:r>
            <a:endParaRPr lang="zh-CN" altLang="en-US" sz="14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9564" y="1498870"/>
            <a:ext cx="4831645"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卸载</a:t>
            </a:r>
            <a:r>
              <a:rPr lang="en-US" altLang="zh-CN" dirty="0" err="1" smtClean="0"/>
              <a:t>apk</a:t>
            </a:r>
            <a:r>
              <a:rPr lang="zh-CN" altLang="en-US" dirty="0" smtClean="0"/>
              <a:t>软件：</a:t>
            </a:r>
            <a:endParaRPr lang="en-US" altLang="zh-CN" dirty="0" smtClean="0"/>
          </a:p>
          <a:p>
            <a:r>
              <a:rPr lang="en-US" altLang="zh-CN" dirty="0" smtClean="0"/>
              <a:t>       </a:t>
            </a:r>
            <a:r>
              <a:rPr lang="en-US" altLang="zh-CN" dirty="0" err="1" smtClean="0"/>
              <a:t>adb</a:t>
            </a:r>
            <a:r>
              <a:rPr lang="en-US" altLang="zh-CN" dirty="0" smtClean="0"/>
              <a:t> uninstall </a:t>
            </a:r>
            <a:r>
              <a:rPr lang="zh-CN" altLang="en-US" dirty="0" smtClean="0"/>
              <a:t>软件名</a:t>
            </a:r>
            <a:endParaRPr lang="zh-CN" altLang="en-US" dirty="0"/>
          </a:p>
        </p:txBody>
      </p:sp>
      <p:sp>
        <p:nvSpPr>
          <p:cNvPr id="4" name="文本框 3"/>
          <p:cNvSpPr txBox="1"/>
          <p:nvPr/>
        </p:nvSpPr>
        <p:spPr>
          <a:xfrm>
            <a:off x="1605490" y="948267"/>
            <a:ext cx="5400675" cy="461665"/>
          </a:xfrm>
          <a:prstGeom prst="rect">
            <a:avLst/>
          </a:prstGeom>
          <a:noFill/>
        </p:spPr>
        <p:txBody>
          <a:bodyPr wrap="square" rtlCol="0">
            <a:spAutoFit/>
          </a:bodyPr>
          <a:lstStyle/>
          <a:p>
            <a:r>
              <a:rPr lang="zh-CN" altLang="en-US" dirty="0" smtClean="0"/>
              <a:t>                             </a:t>
            </a:r>
            <a:r>
              <a:rPr lang="zh-CN" altLang="en-US" sz="2400" b="1" dirty="0">
                <a:solidFill>
                  <a:schemeClr val="accent3"/>
                </a:solidFill>
              </a:rPr>
              <a:t>卸载</a:t>
            </a:r>
            <a:r>
              <a:rPr lang="en-US" altLang="zh-CN" sz="2400" b="1" dirty="0" err="1" smtClean="0">
                <a:solidFill>
                  <a:schemeClr val="accent3"/>
                </a:solidFill>
              </a:rPr>
              <a:t>Apk</a:t>
            </a:r>
            <a:r>
              <a:rPr lang="zh-CN" altLang="en-US" sz="2400" b="1" dirty="0" smtClean="0">
                <a:solidFill>
                  <a:schemeClr val="accent3"/>
                </a:solidFill>
              </a:rPr>
              <a:t>包命令</a:t>
            </a:r>
            <a:endParaRPr lang="zh-CN" altLang="en-US" sz="2400" b="1" dirty="0">
              <a:solidFill>
                <a:schemeClr val="accent3"/>
              </a:solidFill>
            </a:endParaRPr>
          </a:p>
        </p:txBody>
      </p:sp>
      <p:sp>
        <p:nvSpPr>
          <p:cNvPr id="9" name="文本框 8"/>
          <p:cNvSpPr txBox="1"/>
          <p:nvPr/>
        </p:nvSpPr>
        <p:spPr>
          <a:xfrm>
            <a:off x="1579209" y="3077237"/>
            <a:ext cx="4312356" cy="646331"/>
          </a:xfrm>
          <a:prstGeom prst="rect">
            <a:avLst/>
          </a:prstGeom>
          <a:noFill/>
        </p:spPr>
        <p:txBody>
          <a:bodyPr wrap="square" rtlCol="0">
            <a:spAutoFit/>
          </a:bodyPr>
          <a:lstStyle/>
          <a:p>
            <a:r>
              <a:rPr lang="zh-CN" altLang="en-US" dirty="0" smtClean="0"/>
              <a:t>查看卸载结果：</a:t>
            </a:r>
            <a:r>
              <a:rPr lang="en-US" altLang="zh-CN" dirty="0" smtClean="0"/>
              <a:t>cd /data/data</a:t>
            </a:r>
            <a:endParaRPr lang="en-US" altLang="zh-CN" dirty="0" smtClean="0"/>
          </a:p>
          <a:p>
            <a:r>
              <a:rPr lang="en-US" altLang="zh-CN" dirty="0" smtClean="0"/>
              <a:t>  ls-l</a:t>
            </a:r>
            <a:endParaRPr lang="zh-CN" altLang="en-US" dirty="0"/>
          </a:p>
        </p:txBody>
      </p:sp>
      <p:pic>
        <p:nvPicPr>
          <p:cNvPr id="3" name="图片 2"/>
          <p:cNvPicPr>
            <a:picLocks noChangeAspect="1"/>
          </p:cNvPicPr>
          <p:nvPr/>
        </p:nvPicPr>
        <p:blipFill>
          <a:blip r:embed="rId1" cstate="print"/>
          <a:stretch>
            <a:fillRect/>
          </a:stretch>
        </p:blipFill>
        <p:spPr>
          <a:xfrm>
            <a:off x="1605490" y="2351313"/>
            <a:ext cx="5616139" cy="644145"/>
          </a:xfrm>
          <a:prstGeom prst="rect">
            <a:avLst/>
          </a:prstGeom>
        </p:spPr>
      </p:pic>
      <p:pic>
        <p:nvPicPr>
          <p:cNvPr id="11" name="图片 10"/>
          <p:cNvPicPr>
            <a:picLocks noChangeAspect="1"/>
          </p:cNvPicPr>
          <p:nvPr/>
        </p:nvPicPr>
        <p:blipFill>
          <a:blip r:embed="rId2" cstate="print"/>
          <a:stretch>
            <a:fillRect/>
          </a:stretch>
        </p:blipFill>
        <p:spPr>
          <a:xfrm>
            <a:off x="1579209" y="3927494"/>
            <a:ext cx="9039225" cy="18859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593962" y="2704835"/>
            <a:ext cx="7086014" cy="638866"/>
          </a:xfrm>
          <a:prstGeom prst="rect">
            <a:avLst/>
          </a:prstGeom>
        </p:spPr>
      </p:pic>
      <p:sp>
        <p:nvSpPr>
          <p:cNvPr id="4" name="文本框 3"/>
          <p:cNvSpPr txBox="1"/>
          <p:nvPr/>
        </p:nvSpPr>
        <p:spPr>
          <a:xfrm>
            <a:off x="1583140" y="1322316"/>
            <a:ext cx="8823362" cy="369332"/>
          </a:xfrm>
          <a:prstGeom prst="rect">
            <a:avLst/>
          </a:prstGeom>
          <a:noFill/>
        </p:spPr>
        <p:txBody>
          <a:bodyPr wrap="square" rtlCol="0">
            <a:spAutoFit/>
          </a:bodyPr>
          <a:lstStyle/>
          <a:p>
            <a:r>
              <a:rPr lang="zh-CN" altLang="en-US" dirty="0" smtClean="0"/>
              <a:t>从</a:t>
            </a:r>
            <a:r>
              <a:rPr lang="en-US" altLang="zh-CN" dirty="0" smtClean="0"/>
              <a:t>PC</a:t>
            </a:r>
            <a:r>
              <a:rPr lang="zh-CN" altLang="en-US" dirty="0" smtClean="0"/>
              <a:t>上发送文件到安卓模拟器</a:t>
            </a:r>
            <a:r>
              <a:rPr lang="zh-CN" altLang="en-US" dirty="0"/>
              <a:t>：</a:t>
            </a:r>
            <a:r>
              <a:rPr lang="en-US" altLang="zh-CN" dirty="0" err="1" smtClean="0"/>
              <a:t>Adb</a:t>
            </a:r>
            <a:r>
              <a:rPr lang="en-US" altLang="zh-CN" dirty="0" smtClean="0"/>
              <a:t> push </a:t>
            </a:r>
            <a:r>
              <a:rPr lang="zh-CN" altLang="en-US" dirty="0" smtClean="0"/>
              <a:t>本地路径</a:t>
            </a:r>
            <a:r>
              <a:rPr lang="en-US" altLang="zh-CN" dirty="0" smtClean="0"/>
              <a:t>\filename</a:t>
            </a:r>
            <a:r>
              <a:rPr lang="zh-CN" altLang="en-US" dirty="0" smtClean="0"/>
              <a:t>   远程路径</a:t>
            </a:r>
            <a:endParaRPr lang="zh-CN" altLang="en-US" dirty="0"/>
          </a:p>
        </p:txBody>
      </p:sp>
      <p:sp>
        <p:nvSpPr>
          <p:cNvPr id="5" name="文本框 4"/>
          <p:cNvSpPr txBox="1"/>
          <p:nvPr/>
        </p:nvSpPr>
        <p:spPr>
          <a:xfrm>
            <a:off x="1528549" y="2047164"/>
            <a:ext cx="9324791" cy="646331"/>
          </a:xfrm>
          <a:prstGeom prst="rect">
            <a:avLst/>
          </a:prstGeom>
          <a:noFill/>
        </p:spPr>
        <p:txBody>
          <a:bodyPr wrap="square" rtlCol="0">
            <a:spAutoFit/>
          </a:bodyPr>
          <a:lstStyle/>
          <a:p>
            <a:r>
              <a:rPr lang="zh-CN" altLang="en-US" dirty="0" smtClean="0"/>
              <a:t>先在模拟器的</a:t>
            </a:r>
            <a:r>
              <a:rPr lang="en-US" altLang="zh-CN" dirty="0" smtClean="0"/>
              <a:t>SD</a:t>
            </a:r>
            <a:r>
              <a:rPr lang="zh-CN" altLang="en-US" dirty="0" smtClean="0"/>
              <a:t>外置卡建一个</a:t>
            </a:r>
            <a:r>
              <a:rPr lang="en-US" altLang="zh-CN" dirty="0" err="1" smtClean="0"/>
              <a:t>mydata</a:t>
            </a:r>
            <a:r>
              <a:rPr lang="zh-CN" altLang="en-US" dirty="0" smtClean="0"/>
              <a:t>目录：</a:t>
            </a:r>
            <a:r>
              <a:rPr lang="en-US" altLang="zh-CN" dirty="0" smtClean="0"/>
              <a:t>Adb shell mkdir –p /</a:t>
            </a:r>
            <a:r>
              <a:rPr lang="en-US" altLang="zh-CN" dirty="0" smtClean="0"/>
              <a:t>sdcard/mydata</a:t>
            </a:r>
            <a:endParaRPr lang="en-US" altLang="zh-CN" dirty="0" smtClean="0"/>
          </a:p>
          <a:p>
            <a:endParaRPr lang="en-US" altLang="zh-CN" dirty="0" smtClean="0"/>
          </a:p>
        </p:txBody>
      </p:sp>
      <p:sp>
        <p:nvSpPr>
          <p:cNvPr id="9" name="文本框 8"/>
          <p:cNvSpPr txBox="1"/>
          <p:nvPr/>
        </p:nvSpPr>
        <p:spPr>
          <a:xfrm>
            <a:off x="2190043" y="511818"/>
            <a:ext cx="5520267" cy="954107"/>
          </a:xfrm>
          <a:prstGeom prst="rect">
            <a:avLst/>
          </a:prstGeom>
          <a:noFill/>
        </p:spPr>
        <p:txBody>
          <a:bodyPr wrap="square" rtlCol="0">
            <a:spAutoFit/>
          </a:bodyPr>
          <a:lstStyle/>
          <a:p>
            <a:r>
              <a:rPr lang="en-US" altLang="zh-CN" sz="2800" b="1" dirty="0" smtClean="0">
                <a:solidFill>
                  <a:schemeClr val="accent3"/>
                </a:solidFill>
              </a:rPr>
              <a:t>          PC</a:t>
            </a:r>
            <a:r>
              <a:rPr lang="zh-CN" altLang="en-US" sz="2800" b="1" dirty="0" smtClean="0">
                <a:solidFill>
                  <a:schemeClr val="accent3"/>
                </a:solidFill>
              </a:rPr>
              <a:t>发送文件到安卓</a:t>
            </a:r>
            <a:r>
              <a:rPr lang="zh-CN" altLang="en-US" sz="2800" b="1" dirty="0">
                <a:solidFill>
                  <a:schemeClr val="accent3"/>
                </a:solidFill>
              </a:rPr>
              <a:t>模拟</a:t>
            </a:r>
            <a:r>
              <a:rPr lang="zh-CN" altLang="en-US" sz="2800" b="1" dirty="0" smtClean="0">
                <a:solidFill>
                  <a:schemeClr val="accent3"/>
                </a:solidFill>
              </a:rPr>
              <a:t>器</a:t>
            </a:r>
            <a:endParaRPr lang="en-US" altLang="zh-CN" sz="2800" b="1" dirty="0" smtClean="0">
              <a:solidFill>
                <a:schemeClr val="accent3"/>
              </a:solidFill>
            </a:endParaRPr>
          </a:p>
          <a:p>
            <a:endParaRPr lang="zh-CN" altLang="en-US" sz="2800" b="1" dirty="0">
              <a:solidFill>
                <a:schemeClr val="accent3"/>
              </a:solidFill>
            </a:endParaRPr>
          </a:p>
        </p:txBody>
      </p:sp>
      <p:pic>
        <p:nvPicPr>
          <p:cNvPr id="10" name="图片 9"/>
          <p:cNvPicPr>
            <a:picLocks noChangeAspect="1"/>
          </p:cNvPicPr>
          <p:nvPr/>
        </p:nvPicPr>
        <p:blipFill>
          <a:blip r:embed="rId2" cstate="print"/>
          <a:stretch>
            <a:fillRect/>
          </a:stretch>
        </p:blipFill>
        <p:spPr>
          <a:xfrm>
            <a:off x="1593962" y="3656198"/>
            <a:ext cx="7086015" cy="2881079"/>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3408" y="2944083"/>
            <a:ext cx="3788217" cy="369332"/>
          </a:xfrm>
          <a:prstGeom prst="rect">
            <a:avLst/>
          </a:prstGeom>
        </p:spPr>
        <p:txBody>
          <a:bodyPr wrap="none">
            <a:spAutoFit/>
          </a:bodyPr>
          <a:lstStyle/>
          <a:p>
            <a:r>
              <a:rPr lang="en-US" altLang="zh-CN" dirty="0" smtClean="0"/>
              <a:t>Adb push </a:t>
            </a:r>
            <a:r>
              <a:rPr lang="zh-CN" altLang="en-US" dirty="0" smtClean="0"/>
              <a:t>本地路径</a:t>
            </a:r>
            <a:r>
              <a:rPr lang="en-US" altLang="zh-CN" dirty="0" smtClean="0"/>
              <a:t>\</a:t>
            </a:r>
            <a:r>
              <a:rPr lang="zh-CN" altLang="en-US" dirty="0" smtClean="0"/>
              <a:t>文件  </a:t>
            </a:r>
            <a:r>
              <a:rPr lang="en-US" altLang="zh-CN" dirty="0" smtClean="0"/>
              <a:t>/</a:t>
            </a:r>
            <a:r>
              <a:rPr lang="zh-CN" altLang="en-US" dirty="0" smtClean="0"/>
              <a:t>安卓路径</a:t>
            </a:r>
            <a:endParaRPr lang="zh-CN" altLang="en-US" dirty="0"/>
          </a:p>
        </p:txBody>
      </p:sp>
      <p:pic>
        <p:nvPicPr>
          <p:cNvPr id="3" name="图片 2"/>
          <p:cNvPicPr>
            <a:picLocks noChangeAspect="1"/>
          </p:cNvPicPr>
          <p:nvPr/>
        </p:nvPicPr>
        <p:blipFill>
          <a:blip r:embed="rId1" cstate="print"/>
          <a:stretch>
            <a:fillRect/>
          </a:stretch>
        </p:blipFill>
        <p:spPr>
          <a:xfrm>
            <a:off x="1699701" y="3465903"/>
            <a:ext cx="8235870" cy="2853010"/>
          </a:xfrm>
          <a:prstGeom prst="rect">
            <a:avLst/>
          </a:prstGeom>
        </p:spPr>
      </p:pic>
      <p:sp>
        <p:nvSpPr>
          <p:cNvPr id="6" name="矩形 5"/>
          <p:cNvSpPr/>
          <p:nvPr/>
        </p:nvSpPr>
        <p:spPr>
          <a:xfrm>
            <a:off x="1583140" y="584538"/>
            <a:ext cx="8093123" cy="2031325"/>
          </a:xfrm>
          <a:prstGeom prst="rect">
            <a:avLst/>
          </a:prstGeom>
        </p:spPr>
        <p:txBody>
          <a:bodyPr wrap="square">
            <a:spAutoFit/>
          </a:bodyPr>
          <a:lstStyle/>
          <a:p>
            <a:r>
              <a:rPr lang="zh-CN" altLang="en-US" dirty="0" smtClean="0">
                <a:solidFill>
                  <a:srgbClr val="FF0000"/>
                </a:solidFill>
              </a:rPr>
              <a:t>注：</a:t>
            </a:r>
            <a:endParaRPr lang="en-US" altLang="zh-CN" dirty="0" smtClean="0">
              <a:solidFill>
                <a:srgbClr val="FF0000"/>
              </a:solidFill>
            </a:endParaRPr>
          </a:p>
          <a:p>
            <a:r>
              <a:rPr lang="zh-CN" altLang="en-US" dirty="0" smtClean="0">
                <a:solidFill>
                  <a:srgbClr val="FF0000"/>
                </a:solidFill>
              </a:rPr>
              <a:t>如果出</a:t>
            </a:r>
            <a:r>
              <a:rPr lang="zh-CN" altLang="en-US" dirty="0" smtClean="0">
                <a:solidFill>
                  <a:srgbClr val="FF0000"/>
                </a:solidFill>
              </a:rPr>
              <a:t>现</a:t>
            </a:r>
            <a:r>
              <a:rPr lang="en-US" altLang="zh-CN" dirty="0" smtClean="0">
                <a:solidFill>
                  <a:srgbClr val="FF0000"/>
                </a:solidFill>
              </a:rPr>
              <a:t>Read-only file system</a:t>
            </a:r>
            <a:r>
              <a:rPr lang="zh-CN" altLang="en-US" dirty="0" smtClean="0">
                <a:solidFill>
                  <a:srgbClr val="FF0000"/>
                </a:solidFill>
              </a:rPr>
              <a:t>的</a:t>
            </a:r>
            <a:r>
              <a:rPr lang="en-US" altLang="zh-CN" dirty="0" smtClean="0">
                <a:solidFill>
                  <a:srgbClr val="FF0000"/>
                </a:solidFill>
              </a:rPr>
              <a:t>error</a:t>
            </a:r>
            <a:r>
              <a:rPr lang="zh-CN" altLang="en-US" dirty="0" smtClean="0">
                <a:solidFill>
                  <a:srgbClr val="FF0000"/>
                </a:solidFill>
              </a:rPr>
              <a:t>时，一般是模拟器中</a:t>
            </a:r>
            <a:r>
              <a:rPr lang="en-US" altLang="zh-CN" dirty="0" smtClean="0">
                <a:solidFill>
                  <a:srgbClr val="FF0000"/>
                </a:solidFill>
              </a:rPr>
              <a:t>sdcard</a:t>
            </a:r>
            <a:r>
              <a:rPr lang="zh-CN" altLang="en-US" dirty="0" smtClean="0">
                <a:solidFill>
                  <a:srgbClr val="FF0000"/>
                </a:solidFill>
              </a:rPr>
              <a:t>文件没有写入和修改权限，所以</a:t>
            </a:r>
            <a:r>
              <a:rPr lang="en-US" altLang="zh-CN" dirty="0" smtClean="0">
                <a:solidFill>
                  <a:srgbClr val="FF0000"/>
                </a:solidFill>
              </a:rPr>
              <a:t>adb</a:t>
            </a:r>
            <a:r>
              <a:rPr lang="zh-CN" altLang="en-US" dirty="0" smtClean="0">
                <a:solidFill>
                  <a:srgbClr val="FF0000"/>
                </a:solidFill>
              </a:rPr>
              <a:t>语句增加写入和修改权</a:t>
            </a:r>
            <a:r>
              <a:rPr lang="zh-CN" altLang="en-US" dirty="0" smtClean="0">
                <a:solidFill>
                  <a:srgbClr val="FF0000"/>
                </a:solidFill>
              </a:rPr>
              <a:t>限；输</a:t>
            </a:r>
            <a:r>
              <a:rPr lang="zh-CN" altLang="en-US" dirty="0" smtClean="0">
                <a:solidFill>
                  <a:srgbClr val="FF0000"/>
                </a:solidFill>
              </a:rPr>
              <a:t>入如下命</a:t>
            </a:r>
            <a:r>
              <a:rPr lang="zh-CN" altLang="en-US" dirty="0" smtClean="0">
                <a:solidFill>
                  <a:srgbClr val="FF0000"/>
                </a:solidFill>
              </a:rPr>
              <a:t>令解决：</a:t>
            </a:r>
            <a:r>
              <a:rPr lang="en-US" altLang="zh-CN" dirty="0" smtClean="0">
                <a:solidFill>
                  <a:srgbClr val="FF0000"/>
                </a:solidFill>
              </a:rPr>
              <a:t> </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FF0000"/>
                </a:solidFill>
              </a:rPr>
              <a:t>adb</a:t>
            </a:r>
            <a:r>
              <a:rPr lang="en-US" altLang="zh-CN" dirty="0" smtClean="0">
                <a:solidFill>
                  <a:srgbClr val="FF0000"/>
                </a:solidFill>
              </a:rPr>
              <a:t> shell </a:t>
            </a:r>
            <a:br>
              <a:rPr lang="en-US" altLang="zh-CN" dirty="0" smtClean="0">
                <a:solidFill>
                  <a:srgbClr val="FF0000"/>
                </a:solidFill>
              </a:rPr>
            </a:br>
            <a:br>
              <a:rPr lang="en-US" altLang="zh-CN" dirty="0" smtClean="0">
                <a:solidFill>
                  <a:srgbClr val="FF0000"/>
                </a:solidFill>
              </a:rPr>
            </a:br>
            <a:r>
              <a:rPr lang="en-US" altLang="zh-CN" dirty="0" smtClean="0">
                <a:solidFill>
                  <a:srgbClr val="FF0000"/>
                </a:solidFill>
              </a:rPr>
              <a:t>mount -o remount ,rw /</a:t>
            </a:r>
            <a:endParaRPr lang="zh-CN" altLang="en-US"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0000" y="553156"/>
            <a:ext cx="5971822" cy="523220"/>
          </a:xfrm>
          <a:prstGeom prst="rect">
            <a:avLst/>
          </a:prstGeom>
          <a:noFill/>
        </p:spPr>
        <p:txBody>
          <a:bodyPr wrap="square" rtlCol="0">
            <a:spAutoFit/>
          </a:bodyPr>
          <a:lstStyle/>
          <a:p>
            <a:r>
              <a:rPr lang="zh-CN" altLang="en-US" sz="2800" b="1" dirty="0" smtClean="0">
                <a:solidFill>
                  <a:schemeClr val="accent3"/>
                </a:solidFill>
              </a:rPr>
              <a:t>从安卓模拟器下载文件到电脑</a:t>
            </a:r>
            <a:endParaRPr lang="zh-CN" altLang="en-US" sz="2800" b="1" dirty="0">
              <a:solidFill>
                <a:schemeClr val="accent3"/>
              </a:solidFill>
            </a:endParaRPr>
          </a:p>
        </p:txBody>
      </p:sp>
      <p:sp>
        <p:nvSpPr>
          <p:cNvPr id="3" name="文本框 2"/>
          <p:cNvSpPr txBox="1"/>
          <p:nvPr/>
        </p:nvSpPr>
        <p:spPr>
          <a:xfrm>
            <a:off x="1569155" y="1117600"/>
            <a:ext cx="8782756" cy="368300"/>
          </a:xfrm>
          <a:prstGeom prst="rect">
            <a:avLst/>
          </a:prstGeom>
          <a:noFill/>
        </p:spPr>
        <p:txBody>
          <a:bodyPr wrap="square" rtlCol="0">
            <a:spAutoFit/>
          </a:bodyPr>
          <a:lstStyle/>
          <a:p>
            <a:r>
              <a:rPr lang="zh-CN" altLang="en-US" dirty="0" smtClean="0"/>
              <a:t>从</a:t>
            </a:r>
            <a:r>
              <a:rPr lang="zh-CN" altLang="en-US" dirty="0" smtClean="0">
                <a:sym typeface="+mn-ea"/>
              </a:rPr>
              <a:t>安卓模拟器</a:t>
            </a:r>
            <a:r>
              <a:rPr lang="zh-CN" altLang="en-US" dirty="0" smtClean="0"/>
              <a:t>发送文件到</a:t>
            </a:r>
            <a:r>
              <a:rPr lang="en-US" altLang="zh-CN" dirty="0" smtClean="0"/>
              <a:t>PC</a:t>
            </a:r>
            <a:r>
              <a:rPr lang="zh-CN" altLang="zh-CN" dirty="0" smtClean="0"/>
              <a:t>机上</a:t>
            </a:r>
            <a:r>
              <a:rPr lang="zh-CN" altLang="en-US" dirty="0"/>
              <a:t>：</a:t>
            </a:r>
            <a:r>
              <a:rPr lang="en-US" altLang="zh-CN" dirty="0" err="1" smtClean="0">
                <a:solidFill>
                  <a:srgbClr val="0070C0"/>
                </a:solidFill>
              </a:rPr>
              <a:t>Adb</a:t>
            </a:r>
            <a:r>
              <a:rPr lang="en-US" altLang="zh-CN" dirty="0" smtClean="0">
                <a:solidFill>
                  <a:srgbClr val="0070C0"/>
                </a:solidFill>
              </a:rPr>
              <a:t> pull </a:t>
            </a:r>
            <a:r>
              <a:rPr lang="zh-CN" altLang="en-US" dirty="0" smtClean="0">
                <a:solidFill>
                  <a:srgbClr val="0070C0"/>
                </a:solidFill>
              </a:rPr>
              <a:t>远程路径</a:t>
            </a:r>
            <a:r>
              <a:rPr lang="en-US" altLang="zh-CN" dirty="0" smtClean="0">
                <a:solidFill>
                  <a:srgbClr val="0070C0"/>
                </a:solidFill>
              </a:rPr>
              <a:t>/</a:t>
            </a:r>
            <a:r>
              <a:rPr lang="en-US" altLang="zh-CN" dirty="0">
                <a:solidFill>
                  <a:srgbClr val="0070C0"/>
                </a:solidFill>
              </a:rPr>
              <a:t> </a:t>
            </a:r>
            <a:r>
              <a:rPr lang="en-US" altLang="zh-CN" dirty="0" smtClean="0">
                <a:solidFill>
                  <a:srgbClr val="0070C0"/>
                </a:solidFill>
              </a:rPr>
              <a:t>filename   </a:t>
            </a:r>
            <a:r>
              <a:rPr lang="zh-CN" altLang="en-US" dirty="0" smtClean="0">
                <a:solidFill>
                  <a:srgbClr val="0070C0"/>
                </a:solidFill>
              </a:rPr>
              <a:t>本地路径</a:t>
            </a:r>
            <a:endParaRPr lang="zh-CN" altLang="en-US" dirty="0">
              <a:solidFill>
                <a:srgbClr val="0070C0"/>
              </a:solidFill>
            </a:endParaRPr>
          </a:p>
        </p:txBody>
      </p:sp>
      <p:sp>
        <p:nvSpPr>
          <p:cNvPr id="4" name="文本框 3"/>
          <p:cNvSpPr txBox="1"/>
          <p:nvPr/>
        </p:nvSpPr>
        <p:spPr>
          <a:xfrm>
            <a:off x="1569155" y="1475695"/>
            <a:ext cx="9256889" cy="369332"/>
          </a:xfrm>
          <a:prstGeom prst="rect">
            <a:avLst/>
          </a:prstGeom>
          <a:noFill/>
        </p:spPr>
        <p:txBody>
          <a:bodyPr wrap="square" rtlCol="0">
            <a:spAutoFit/>
          </a:bodyPr>
          <a:lstStyle/>
          <a:p>
            <a:r>
              <a:rPr lang="zh-CN" altLang="en-US" dirty="0" smtClean="0"/>
              <a:t>先在模拟器的</a:t>
            </a:r>
            <a:r>
              <a:rPr lang="en-US" altLang="zh-CN" dirty="0" smtClean="0"/>
              <a:t>SD</a:t>
            </a:r>
            <a:r>
              <a:rPr lang="zh-CN" altLang="en-US" dirty="0" smtClean="0"/>
              <a:t>外置卡写一个文件</a:t>
            </a:r>
            <a:r>
              <a:rPr lang="en-US" altLang="zh-CN" dirty="0" smtClean="0"/>
              <a:t>new1.txt</a:t>
            </a:r>
            <a:endParaRPr lang="zh-CN" altLang="en-US" dirty="0"/>
          </a:p>
        </p:txBody>
      </p:sp>
      <p:pic>
        <p:nvPicPr>
          <p:cNvPr id="5" name="图片 4"/>
          <p:cNvPicPr>
            <a:picLocks noChangeAspect="1"/>
          </p:cNvPicPr>
          <p:nvPr/>
        </p:nvPicPr>
        <p:blipFill>
          <a:blip r:embed="rId1" cstate="print"/>
          <a:stretch>
            <a:fillRect/>
          </a:stretch>
        </p:blipFill>
        <p:spPr>
          <a:xfrm>
            <a:off x="2252132" y="2017711"/>
            <a:ext cx="5833943" cy="1786645"/>
          </a:xfrm>
          <a:prstGeom prst="rect">
            <a:avLst/>
          </a:prstGeom>
        </p:spPr>
      </p:pic>
      <p:sp>
        <p:nvSpPr>
          <p:cNvPr id="6" name="文本框 5"/>
          <p:cNvSpPr txBox="1"/>
          <p:nvPr/>
        </p:nvSpPr>
        <p:spPr>
          <a:xfrm>
            <a:off x="1806221" y="4087384"/>
            <a:ext cx="8782756" cy="646331"/>
          </a:xfrm>
          <a:prstGeom prst="rect">
            <a:avLst/>
          </a:prstGeom>
          <a:noFill/>
        </p:spPr>
        <p:txBody>
          <a:bodyPr wrap="square" rtlCol="0">
            <a:spAutoFit/>
          </a:bodyPr>
          <a:lstStyle/>
          <a:p>
            <a:r>
              <a:rPr lang="zh-CN" altLang="en-US" dirty="0" smtClean="0"/>
              <a:t>获取</a:t>
            </a:r>
            <a:r>
              <a:rPr lang="zh-CN" altLang="en-US" smtClean="0"/>
              <a:t>模拟器文件</a:t>
            </a:r>
            <a:endParaRPr lang="zh-CN" altLang="en-US" dirty="0">
              <a:solidFill>
                <a:srgbClr val="0070C0"/>
              </a:solidFill>
            </a:endParaRPr>
          </a:p>
          <a:p>
            <a:endParaRPr lang="zh-CN" altLang="en-US" dirty="0"/>
          </a:p>
        </p:txBody>
      </p:sp>
      <p:pic>
        <p:nvPicPr>
          <p:cNvPr id="7" name="图片 6"/>
          <p:cNvPicPr>
            <a:picLocks noChangeAspect="1"/>
          </p:cNvPicPr>
          <p:nvPr/>
        </p:nvPicPr>
        <p:blipFill>
          <a:blip r:embed="rId2" cstate="print"/>
          <a:stretch>
            <a:fillRect/>
          </a:stretch>
        </p:blipFill>
        <p:spPr>
          <a:xfrm>
            <a:off x="1806221" y="4458756"/>
            <a:ext cx="6838950" cy="561975"/>
          </a:xfrm>
          <a:prstGeom prst="rect">
            <a:avLst/>
          </a:prstGeom>
        </p:spPr>
      </p:pic>
      <p:pic>
        <p:nvPicPr>
          <p:cNvPr id="9" name="图片 8"/>
          <p:cNvPicPr>
            <a:picLocks noChangeAspect="1"/>
          </p:cNvPicPr>
          <p:nvPr/>
        </p:nvPicPr>
        <p:blipFill>
          <a:blip r:embed="rId3" cstate="print"/>
          <a:stretch>
            <a:fillRect/>
          </a:stretch>
        </p:blipFill>
        <p:spPr>
          <a:xfrm>
            <a:off x="2795764" y="5308423"/>
            <a:ext cx="3981450" cy="13906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3802" y="5062743"/>
            <a:ext cx="7177873" cy="338554"/>
          </a:xfrm>
          <a:prstGeom prst="rect">
            <a:avLst/>
          </a:prstGeom>
        </p:spPr>
        <p:txBody>
          <a:bodyPr wrap="square">
            <a:spAutoFit/>
          </a:bodyPr>
          <a:lstStyle/>
          <a:p>
            <a:r>
              <a:rPr lang="zh-CN" altLang="en-US" sz="1600" i="1" dirty="0" smtClean="0"/>
              <a:t>注意：除了</a:t>
            </a:r>
            <a:r>
              <a:rPr lang="en-US" altLang="zh-CN" sz="1600" i="1" dirty="0" smtClean="0"/>
              <a:t>ADB</a:t>
            </a:r>
            <a:r>
              <a:rPr lang="zh-CN" altLang="en-US" sz="1600" i="1" dirty="0" smtClean="0"/>
              <a:t>三个单词外，其余命令均大小写敏感，命令之间以空格分隔</a:t>
            </a:r>
            <a:endParaRPr lang="zh-CN" altLang="en-US" sz="1600" i="1" dirty="0"/>
          </a:p>
        </p:txBody>
      </p:sp>
      <p:sp>
        <p:nvSpPr>
          <p:cNvPr id="3" name="文本框 2"/>
          <p:cNvSpPr txBox="1"/>
          <p:nvPr/>
        </p:nvSpPr>
        <p:spPr>
          <a:xfrm>
            <a:off x="2269836" y="812002"/>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sp>
        <p:nvSpPr>
          <p:cNvPr id="4" name="矩形 3"/>
          <p:cNvSpPr/>
          <p:nvPr/>
        </p:nvSpPr>
        <p:spPr>
          <a:xfrm>
            <a:off x="1340425" y="1824832"/>
            <a:ext cx="8658772" cy="1015663"/>
          </a:xfrm>
          <a:prstGeom prst="rect">
            <a:avLst/>
          </a:prstGeom>
        </p:spPr>
        <p:txBody>
          <a:bodyPr wrap="square">
            <a:spAutoFit/>
          </a:bodyPr>
          <a:lstStyle/>
          <a:p>
            <a:r>
              <a:rPr lang="en-US" altLang="zh-CN" b="1" dirty="0">
                <a:solidFill>
                  <a:srgbClr val="FF0000"/>
                </a:solidFill>
              </a:rPr>
              <a:t>Monkey</a:t>
            </a:r>
            <a:r>
              <a:rPr lang="zh-CN" altLang="en-US" dirty="0"/>
              <a:t>启动</a:t>
            </a:r>
            <a:r>
              <a:rPr lang="zh-CN" altLang="en-US" dirty="0" smtClean="0"/>
              <a:t>方式：</a:t>
            </a:r>
            <a:r>
              <a:rPr lang="en-US" altLang="zh-CN" dirty="0" smtClean="0"/>
              <a:t>( </a:t>
            </a:r>
            <a:r>
              <a:rPr lang="zh-CN" altLang="en-US" dirty="0" smtClean="0"/>
              <a:t>下列命令以带 </a:t>
            </a:r>
            <a:r>
              <a:rPr lang="en-US" altLang="zh-CN" dirty="0" smtClean="0"/>
              <a:t>ADB</a:t>
            </a:r>
            <a:r>
              <a:rPr lang="zh-CN" altLang="en-US" dirty="0" smtClean="0"/>
              <a:t>命令为例 </a:t>
            </a:r>
            <a:r>
              <a:rPr lang="en-US" altLang="zh-CN" dirty="0" smtClean="0"/>
              <a:t>)</a:t>
            </a:r>
            <a:endParaRPr lang="en-US" altLang="zh-CN" dirty="0"/>
          </a:p>
          <a:p>
            <a:endParaRPr lang="en-US" altLang="zh-CN" dirty="0"/>
          </a:p>
          <a:p>
            <a:pPr marL="285750" indent="-285750">
              <a:buFont typeface="Wingdings" panose="05000000000000000000" pitchFamily="2" charset="2"/>
              <a:buChar char="ü"/>
            </a:pPr>
            <a:r>
              <a:rPr lang="zh-CN" altLang="en-US" sz="2000" dirty="0">
                <a:effectLst>
                  <a:outerShdw blurRad="38100" dist="38100" dir="2700000" algn="tl">
                    <a:srgbClr val="000000">
                      <a:alpha val="43137"/>
                    </a:srgbClr>
                  </a:outerShdw>
                </a:effectLst>
              </a:rPr>
              <a:t>通过</a:t>
            </a:r>
            <a:r>
              <a:rPr lang="en-US" altLang="zh-CN" sz="2000" dirty="0">
                <a:effectLst>
                  <a:outerShdw blurRad="38100" dist="38100" dir="2700000" algn="tl">
                    <a:srgbClr val="000000">
                      <a:alpha val="43137"/>
                    </a:srgbClr>
                  </a:outerShdw>
                </a:effectLst>
              </a:rPr>
              <a:t>PC</a:t>
            </a:r>
            <a:r>
              <a:rPr lang="zh-CN" altLang="en-US" sz="2000" dirty="0">
                <a:effectLst>
                  <a:outerShdw blurRad="38100" dist="38100" dir="2700000" algn="tl">
                    <a:srgbClr val="000000">
                      <a:alpha val="43137"/>
                    </a:srgbClr>
                  </a:outerShdw>
                </a:effectLst>
              </a:rPr>
              <a:t>机</a:t>
            </a:r>
            <a:r>
              <a:rPr lang="en-US" altLang="zh-CN" sz="2000" dirty="0">
                <a:effectLst>
                  <a:outerShdw blurRad="38100" dist="38100" dir="2700000" algn="tl">
                    <a:srgbClr val="000000">
                      <a:alpha val="43137"/>
                    </a:srgbClr>
                  </a:outerShdw>
                </a:effectLst>
              </a:rPr>
              <a:t>CMD</a:t>
            </a:r>
            <a:r>
              <a:rPr lang="zh-CN" altLang="en-US" sz="2000" dirty="0">
                <a:effectLst>
                  <a:outerShdw blurRad="38100" dist="38100" dir="2700000" algn="tl">
                    <a:srgbClr val="000000">
                      <a:alpha val="43137"/>
                    </a:srgbClr>
                  </a:outerShdw>
                </a:effectLst>
              </a:rPr>
              <a:t>窗口中执行</a:t>
            </a:r>
            <a:r>
              <a:rPr lang="zh-CN" altLang="en-US" sz="2000" dirty="0"/>
              <a:t>： </a:t>
            </a:r>
            <a:r>
              <a:rPr lang="en-US" altLang="zh-CN" sz="2400" b="1" dirty="0" err="1">
                <a:solidFill>
                  <a:srgbClr val="7030A0"/>
                </a:solidFill>
                <a:effectLst>
                  <a:outerShdw blurRad="38100" dist="38100" dir="2700000" algn="tl">
                    <a:srgbClr val="000000">
                      <a:alpha val="43137"/>
                    </a:srgbClr>
                  </a:outerShdw>
                </a:effectLst>
              </a:rPr>
              <a:t>adb</a:t>
            </a:r>
            <a:r>
              <a:rPr lang="en-US" altLang="zh-CN" sz="2400" b="1" dirty="0">
                <a:solidFill>
                  <a:srgbClr val="7030A0"/>
                </a:solidFill>
                <a:effectLst>
                  <a:outerShdw blurRad="38100" dist="38100" dir="2700000" algn="tl">
                    <a:srgbClr val="000000">
                      <a:alpha val="43137"/>
                    </a:srgbClr>
                  </a:outerShdw>
                </a:effectLst>
              </a:rPr>
              <a:t> shell monkey </a:t>
            </a:r>
            <a:r>
              <a:rPr lang="zh-CN" altLang="en-US" sz="2400" b="1" dirty="0">
                <a:solidFill>
                  <a:srgbClr val="7030A0"/>
                </a:solidFill>
                <a:effectLst>
                  <a:outerShdw blurRad="38100" dist="38100" dir="2700000" algn="tl">
                    <a:srgbClr val="000000">
                      <a:alpha val="43137"/>
                    </a:srgbClr>
                  </a:outerShdw>
                </a:effectLst>
              </a:rPr>
              <a:t>｛</a:t>
            </a:r>
            <a:r>
              <a:rPr lang="en-US" altLang="zh-CN" sz="2400" b="1" dirty="0">
                <a:solidFill>
                  <a:srgbClr val="7030A0"/>
                </a:solidFill>
                <a:effectLst>
                  <a:outerShdw blurRad="38100" dist="38100" dir="2700000" algn="tl">
                    <a:srgbClr val="000000">
                      <a:alpha val="43137"/>
                    </a:srgbClr>
                  </a:outerShdw>
                </a:effectLst>
              </a:rPr>
              <a:t>+</a:t>
            </a:r>
            <a:r>
              <a:rPr lang="zh-CN" altLang="en-US" sz="2400" b="1" dirty="0">
                <a:solidFill>
                  <a:srgbClr val="7030A0"/>
                </a:solidFill>
                <a:effectLst>
                  <a:outerShdw blurRad="38100" dist="38100" dir="2700000" algn="tl">
                    <a:srgbClr val="000000">
                      <a:alpha val="43137"/>
                    </a:srgbClr>
                  </a:outerShdw>
                </a:effectLst>
              </a:rPr>
              <a:t>命令参数</a:t>
            </a:r>
            <a:r>
              <a:rPr lang="zh-CN" altLang="en-US" sz="2400" b="1" dirty="0" smtClean="0">
                <a:solidFill>
                  <a:srgbClr val="7030A0"/>
                </a:solidFill>
                <a:effectLst>
                  <a:outerShdw blurRad="38100" dist="38100" dir="2700000" algn="tl">
                    <a:srgbClr val="000000">
                      <a:alpha val="43137"/>
                    </a:srgbClr>
                  </a:outerShdw>
                </a:effectLst>
              </a:rPr>
              <a:t>｝</a:t>
            </a:r>
            <a:endParaRPr lang="en-US" altLang="zh-CN" sz="2400" b="1" dirty="0">
              <a:solidFill>
                <a:srgbClr val="7030A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1" cstate="print"/>
          <a:stretch>
            <a:fillRect/>
          </a:stretch>
        </p:blipFill>
        <p:spPr>
          <a:xfrm>
            <a:off x="1452128" y="4161558"/>
            <a:ext cx="3352610" cy="680605"/>
          </a:xfrm>
          <a:prstGeom prst="rect">
            <a:avLst/>
          </a:prstGeom>
        </p:spPr>
      </p:pic>
      <p:sp>
        <p:nvSpPr>
          <p:cNvPr id="6" name="矩形 5"/>
          <p:cNvSpPr/>
          <p:nvPr/>
        </p:nvSpPr>
        <p:spPr>
          <a:xfrm>
            <a:off x="1387183" y="3722316"/>
            <a:ext cx="7177873" cy="369332"/>
          </a:xfrm>
          <a:prstGeom prst="rect">
            <a:avLst/>
          </a:prstGeom>
        </p:spPr>
        <p:txBody>
          <a:bodyPr wrap="square">
            <a:spAutoFit/>
          </a:bodyPr>
          <a:lstStyle/>
          <a:p>
            <a:r>
              <a:rPr lang="en-US" altLang="zh-CN" dirty="0" smtClean="0"/>
              <a:t>//Monkey finished</a:t>
            </a:r>
            <a:r>
              <a:rPr lang="zh-CN" altLang="en-US" dirty="0" smtClean="0"/>
              <a:t>：</a:t>
            </a:r>
            <a:r>
              <a:rPr lang="en-US" altLang="zh-CN" dirty="0" smtClean="0"/>
              <a:t> </a:t>
            </a:r>
            <a:r>
              <a:rPr lang="zh-CN" altLang="en-US" dirty="0" smtClean="0"/>
              <a:t>表示</a:t>
            </a:r>
            <a:r>
              <a:rPr lang="en-US" altLang="zh-CN" dirty="0" smtClean="0"/>
              <a:t>monkey</a:t>
            </a:r>
            <a:r>
              <a:rPr lang="zh-CN" altLang="en-US" dirty="0" smtClean="0"/>
              <a:t>正常执行完成</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75055" y="1224439"/>
            <a:ext cx="8239125" cy="4638675"/>
          </a:xfrm>
          <a:prstGeom prst="rect">
            <a:avLst/>
          </a:prstGeom>
        </p:spPr>
      </p:pic>
      <p:sp>
        <p:nvSpPr>
          <p:cNvPr id="3" name="文本框 2"/>
          <p:cNvSpPr txBox="1"/>
          <p:nvPr/>
        </p:nvSpPr>
        <p:spPr>
          <a:xfrm>
            <a:off x="2208706" y="500275"/>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9999" y="323187"/>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sp>
        <p:nvSpPr>
          <p:cNvPr id="4" name="文本框 3"/>
          <p:cNvSpPr txBox="1"/>
          <p:nvPr/>
        </p:nvSpPr>
        <p:spPr>
          <a:xfrm>
            <a:off x="893292" y="1167540"/>
            <a:ext cx="8676411" cy="3570208"/>
          </a:xfrm>
          <a:prstGeom prst="rect">
            <a:avLst/>
          </a:prstGeom>
          <a:noFill/>
        </p:spPr>
        <p:txBody>
          <a:bodyPr wrap="square" rtlCol="0">
            <a:spAutoFit/>
          </a:bodyPr>
          <a:lstStyle/>
          <a:p>
            <a:r>
              <a:rPr lang="en-US" altLang="zh-CN" sz="2800" b="1" dirty="0">
                <a:solidFill>
                  <a:srgbClr val="7030A0"/>
                </a:solidFill>
              </a:rPr>
              <a:t>-p </a:t>
            </a:r>
            <a:r>
              <a:rPr lang="en-US" altLang="zh-CN" dirty="0" smtClean="0"/>
              <a:t>&lt;</a:t>
            </a:r>
            <a:r>
              <a:rPr lang="zh-CN" altLang="en-US" dirty="0"/>
              <a:t>测试</a:t>
            </a:r>
            <a:r>
              <a:rPr lang="zh-CN" altLang="en-US" dirty="0" smtClean="0"/>
              <a:t>的</a:t>
            </a:r>
            <a:r>
              <a:rPr lang="zh-CN" altLang="en-US" dirty="0"/>
              <a:t>包名列表</a:t>
            </a:r>
            <a:r>
              <a:rPr lang="en-US" altLang="zh-CN" dirty="0"/>
              <a:t>&gt; </a:t>
            </a:r>
            <a:endParaRPr lang="en-US" altLang="zh-CN" dirty="0" smtClean="0"/>
          </a:p>
          <a:p>
            <a:endParaRPr lang="en-US" altLang="zh-CN" dirty="0"/>
          </a:p>
          <a:p>
            <a:r>
              <a:rPr lang="zh-CN" altLang="en-US" dirty="0"/>
              <a:t>用此参数</a:t>
            </a:r>
            <a:r>
              <a:rPr lang="zh-CN" altLang="en-US" dirty="0">
                <a:solidFill>
                  <a:srgbClr val="FF0000"/>
                </a:solidFill>
              </a:rPr>
              <a:t>指定</a:t>
            </a:r>
            <a:r>
              <a:rPr lang="zh-CN" altLang="en-US" dirty="0"/>
              <a:t>一个或多个包。指定包之后，</a:t>
            </a:r>
            <a:r>
              <a:rPr lang="en-US" altLang="zh-CN" dirty="0"/>
              <a:t>monkey</a:t>
            </a:r>
            <a:r>
              <a:rPr lang="zh-CN" altLang="en-US" dirty="0"/>
              <a:t>将只允许系统启动指定的</a:t>
            </a:r>
            <a:r>
              <a:rPr lang="en-US" altLang="zh-CN" dirty="0"/>
              <a:t>app</a:t>
            </a:r>
            <a:r>
              <a:rPr lang="zh-CN" altLang="en-US" dirty="0"/>
              <a:t>。</a:t>
            </a:r>
            <a:r>
              <a:rPr lang="zh-CN" altLang="en-US" dirty="0" smtClean="0"/>
              <a:t>如果不指定</a:t>
            </a:r>
            <a:r>
              <a:rPr lang="zh-CN" altLang="en-US" dirty="0"/>
              <a:t>包， </a:t>
            </a:r>
            <a:r>
              <a:rPr lang="en-US" altLang="zh-CN" dirty="0"/>
              <a:t>monkey</a:t>
            </a:r>
            <a:r>
              <a:rPr lang="zh-CN" altLang="en-US" dirty="0"/>
              <a:t>将允许系统启动设备中的所有</a:t>
            </a:r>
            <a:r>
              <a:rPr lang="en-US" altLang="zh-CN" dirty="0"/>
              <a:t>app</a:t>
            </a:r>
            <a:r>
              <a:rPr lang="zh-CN" altLang="en-US" dirty="0"/>
              <a:t>。 </a:t>
            </a:r>
            <a:endParaRPr lang="en-US" altLang="zh-CN" dirty="0" smtClean="0"/>
          </a:p>
          <a:p>
            <a:endParaRPr lang="zh-CN" altLang="en-US" dirty="0"/>
          </a:p>
          <a:p>
            <a:r>
              <a:rPr lang="zh-CN" altLang="en-US" dirty="0"/>
              <a:t>指定一个包：</a:t>
            </a:r>
            <a:r>
              <a:rPr lang="en-US" altLang="zh-CN" dirty="0" err="1">
                <a:solidFill>
                  <a:srgbClr val="7030A0"/>
                </a:solidFill>
              </a:rPr>
              <a:t>adb</a:t>
            </a:r>
            <a:r>
              <a:rPr lang="en-US" altLang="zh-CN" dirty="0">
                <a:solidFill>
                  <a:srgbClr val="7030A0"/>
                </a:solidFill>
              </a:rPr>
              <a:t> shell monkey -p </a:t>
            </a:r>
            <a:r>
              <a:rPr lang="zh-CN" altLang="en-US" dirty="0" smtClean="0">
                <a:solidFill>
                  <a:srgbClr val="7030A0"/>
                </a:solidFill>
              </a:rPr>
              <a:t>程序名称</a:t>
            </a:r>
            <a:r>
              <a:rPr lang="en-US" altLang="zh-CN" dirty="0" smtClean="0">
                <a:solidFill>
                  <a:srgbClr val="7030A0"/>
                </a:solidFill>
              </a:rPr>
              <a:t> </a:t>
            </a:r>
            <a:r>
              <a:rPr lang="en-US" altLang="zh-CN" dirty="0">
                <a:solidFill>
                  <a:srgbClr val="7030A0"/>
                </a:solidFill>
              </a:rPr>
              <a:t>100 </a:t>
            </a:r>
            <a:endParaRPr lang="en-US" altLang="zh-CN" dirty="0">
              <a:solidFill>
                <a:srgbClr val="7030A0"/>
              </a:solidFill>
            </a:endParaRPr>
          </a:p>
          <a:p>
            <a:r>
              <a:rPr lang="zh-CN" altLang="en-US" dirty="0"/>
              <a:t>指定多个包：</a:t>
            </a:r>
            <a:r>
              <a:rPr lang="en-US" altLang="zh-CN" dirty="0" err="1">
                <a:solidFill>
                  <a:srgbClr val="7030A0"/>
                </a:solidFill>
              </a:rPr>
              <a:t>adb</a:t>
            </a:r>
            <a:r>
              <a:rPr lang="en-US" altLang="zh-CN" dirty="0">
                <a:solidFill>
                  <a:srgbClr val="7030A0"/>
                </a:solidFill>
              </a:rPr>
              <a:t> shell monkey </a:t>
            </a:r>
            <a:r>
              <a:rPr lang="en-US" altLang="zh-CN" dirty="0" smtClean="0">
                <a:solidFill>
                  <a:srgbClr val="7030A0"/>
                </a:solidFill>
              </a:rPr>
              <a:t>–p </a:t>
            </a:r>
            <a:r>
              <a:rPr lang="zh-CN" altLang="en-US" dirty="0" smtClean="0">
                <a:solidFill>
                  <a:srgbClr val="7030A0"/>
                </a:solidFill>
              </a:rPr>
              <a:t>程序名称</a:t>
            </a:r>
            <a:r>
              <a:rPr lang="en-US" altLang="zh-CN" dirty="0" smtClean="0">
                <a:solidFill>
                  <a:srgbClr val="7030A0"/>
                </a:solidFill>
              </a:rPr>
              <a:t>1 </a:t>
            </a:r>
            <a:r>
              <a:rPr lang="en-US" altLang="zh-CN" dirty="0">
                <a:solidFill>
                  <a:srgbClr val="7030A0"/>
                </a:solidFill>
              </a:rPr>
              <a:t>–</a:t>
            </a:r>
            <a:r>
              <a:rPr lang="en-US" altLang="zh-CN" dirty="0" smtClean="0">
                <a:solidFill>
                  <a:srgbClr val="7030A0"/>
                </a:solidFill>
              </a:rPr>
              <a:t>p </a:t>
            </a:r>
            <a:r>
              <a:rPr lang="zh-CN" altLang="en-US" dirty="0" smtClean="0">
                <a:solidFill>
                  <a:srgbClr val="7030A0"/>
                </a:solidFill>
              </a:rPr>
              <a:t>程序名称</a:t>
            </a:r>
            <a:r>
              <a:rPr lang="en-US" altLang="zh-CN" dirty="0" smtClean="0">
                <a:solidFill>
                  <a:srgbClr val="7030A0"/>
                </a:solidFill>
              </a:rPr>
              <a:t>2 </a:t>
            </a:r>
            <a:r>
              <a:rPr lang="en-US" altLang="zh-CN" dirty="0">
                <a:solidFill>
                  <a:srgbClr val="7030A0"/>
                </a:solidFill>
              </a:rPr>
              <a:t>100 </a:t>
            </a:r>
            <a:endParaRPr lang="en-US" altLang="zh-CN" dirty="0" smtClean="0">
              <a:solidFill>
                <a:srgbClr val="7030A0"/>
              </a:solidFill>
            </a:endParaRPr>
          </a:p>
          <a:p>
            <a:endParaRPr lang="en-US" altLang="zh-CN" dirty="0" smtClean="0">
              <a:solidFill>
                <a:srgbClr val="7030A0"/>
              </a:solidFill>
            </a:endParaRPr>
          </a:p>
          <a:p>
            <a:r>
              <a:rPr lang="zh-CN" altLang="en-US" dirty="0"/>
              <a:t>示例</a:t>
            </a:r>
            <a:r>
              <a:rPr lang="zh-CN" altLang="en-US" dirty="0" smtClean="0"/>
              <a:t>：</a:t>
            </a:r>
            <a:r>
              <a:rPr lang="en-US" altLang="zh-CN" dirty="0" smtClean="0"/>
              <a:t> </a:t>
            </a:r>
            <a:r>
              <a:rPr lang="en-US" altLang="zh-CN" dirty="0" smtClean="0">
                <a:solidFill>
                  <a:srgbClr val="7030A0"/>
                </a:solidFill>
              </a:rPr>
              <a:t>adb shell monkey -</a:t>
            </a:r>
            <a:r>
              <a:rPr lang="en-US" altLang="zh-CN" dirty="0">
                <a:solidFill>
                  <a:srgbClr val="7030A0"/>
                </a:solidFill>
              </a:rPr>
              <a:t>p </a:t>
            </a:r>
            <a:r>
              <a:rPr lang="en-US" altLang="zh-CN" dirty="0" smtClean="0">
                <a:solidFill>
                  <a:srgbClr val="7030A0"/>
                </a:solidFill>
              </a:rPr>
              <a:t>com.android.calculator2  </a:t>
            </a:r>
            <a:r>
              <a:rPr lang="en-US" altLang="zh-CN" dirty="0">
                <a:solidFill>
                  <a:srgbClr val="7030A0"/>
                </a:solidFill>
              </a:rPr>
              <a:t>-p </a:t>
            </a:r>
            <a:r>
              <a:rPr lang="en-US" altLang="zh-CN" dirty="0" smtClean="0">
                <a:solidFill>
                  <a:srgbClr val="7030A0"/>
                </a:solidFill>
              </a:rPr>
              <a:t>com.android.calendar </a:t>
            </a:r>
            <a:r>
              <a:rPr lang="en-US" altLang="zh-CN" dirty="0">
                <a:solidFill>
                  <a:srgbClr val="7030A0"/>
                </a:solidFill>
              </a:rPr>
              <a:t>100 </a:t>
            </a:r>
            <a:endParaRPr lang="en-US" altLang="zh-CN" dirty="0" smtClean="0">
              <a:solidFill>
                <a:srgbClr val="7030A0"/>
              </a:solidFill>
            </a:endParaRPr>
          </a:p>
          <a:p>
            <a:endParaRPr lang="en-US" altLang="zh-CN" dirty="0">
              <a:solidFill>
                <a:srgbClr val="7030A0"/>
              </a:solidFill>
            </a:endParaRPr>
          </a:p>
          <a:p>
            <a:endParaRPr lang="en-US" altLang="zh-CN" dirty="0">
              <a:solidFill>
                <a:srgbClr val="7030A0"/>
              </a:solidFill>
            </a:endParaRPr>
          </a:p>
          <a:p>
            <a:endParaRPr lang="zh-CN" altLang="en-US" dirty="0"/>
          </a:p>
        </p:txBody>
      </p:sp>
      <p:pic>
        <p:nvPicPr>
          <p:cNvPr id="7" name="图片 6"/>
          <p:cNvPicPr>
            <a:picLocks noChangeAspect="1"/>
          </p:cNvPicPr>
          <p:nvPr/>
        </p:nvPicPr>
        <p:blipFill>
          <a:blip r:embed="rId1" cstate="print"/>
          <a:stretch>
            <a:fillRect/>
          </a:stretch>
        </p:blipFill>
        <p:spPr>
          <a:xfrm>
            <a:off x="986810" y="4223398"/>
            <a:ext cx="9210675" cy="1028700"/>
          </a:xfrm>
          <a:prstGeom prst="rect">
            <a:avLst/>
          </a:prstGeom>
        </p:spPr>
      </p:pic>
      <p:sp>
        <p:nvSpPr>
          <p:cNvPr id="6" name="矩形 5"/>
          <p:cNvSpPr/>
          <p:nvPr/>
        </p:nvSpPr>
        <p:spPr>
          <a:xfrm>
            <a:off x="893292" y="5472913"/>
            <a:ext cx="9425419" cy="338554"/>
          </a:xfrm>
          <a:prstGeom prst="rect">
            <a:avLst/>
          </a:prstGeom>
        </p:spPr>
        <p:txBody>
          <a:bodyPr wrap="square">
            <a:spAutoFit/>
          </a:bodyPr>
          <a:lstStyle/>
          <a:p>
            <a:r>
              <a:rPr lang="zh-CN" altLang="en-US" sz="1600" i="1" dirty="0"/>
              <a:t>说明</a:t>
            </a:r>
            <a:r>
              <a:rPr lang="zh-CN" altLang="en-US" sz="1600" i="1" dirty="0" smtClean="0"/>
              <a:t>：程序名称为</a:t>
            </a:r>
            <a:r>
              <a:rPr lang="zh-CN" altLang="en-US" sz="1600" i="1" dirty="0"/>
              <a:t>包名，100是事件计数（即让Monkey程序</a:t>
            </a:r>
            <a:r>
              <a:rPr lang="zh-CN" altLang="en-US" sz="1600" i="1" dirty="0" smtClean="0"/>
              <a:t>模拟 1</a:t>
            </a:r>
            <a:r>
              <a:rPr lang="en-US" altLang="zh-CN" sz="1600" i="1" dirty="0" smtClean="0"/>
              <a:t>00</a:t>
            </a:r>
            <a:r>
              <a:rPr lang="zh-CN" altLang="en-US" sz="1600" i="1" dirty="0" smtClean="0"/>
              <a:t>次</a:t>
            </a:r>
            <a:r>
              <a:rPr lang="zh-CN" altLang="en-US" sz="1600" i="1" dirty="0"/>
              <a:t>随机用户事件）</a:t>
            </a:r>
            <a:endParaRPr lang="zh-CN" altLang="en-US" sz="1600" i="1" dirty="0"/>
          </a:p>
        </p:txBody>
      </p:sp>
      <p:pic>
        <p:nvPicPr>
          <p:cNvPr id="8" name="图片 7"/>
          <p:cNvPicPr>
            <a:picLocks noChangeAspect="1"/>
          </p:cNvPicPr>
          <p:nvPr/>
        </p:nvPicPr>
        <p:blipFill>
          <a:blip r:embed="rId2" cstate="print"/>
          <a:stretch>
            <a:fillRect/>
          </a:stretch>
        </p:blipFill>
        <p:spPr>
          <a:xfrm>
            <a:off x="1063335" y="5889398"/>
            <a:ext cx="6667500" cy="44767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498765" y="5188460"/>
            <a:ext cx="9629775" cy="1181100"/>
          </a:xfrm>
          <a:prstGeom prst="rect">
            <a:avLst/>
          </a:prstGeom>
        </p:spPr>
      </p:pic>
      <p:sp>
        <p:nvSpPr>
          <p:cNvPr id="3" name="矩形 2"/>
          <p:cNvSpPr/>
          <p:nvPr/>
        </p:nvSpPr>
        <p:spPr>
          <a:xfrm>
            <a:off x="498765" y="1169984"/>
            <a:ext cx="9164780" cy="3847207"/>
          </a:xfrm>
          <a:prstGeom prst="rect">
            <a:avLst/>
          </a:prstGeom>
        </p:spPr>
        <p:txBody>
          <a:bodyPr wrap="square">
            <a:spAutoFit/>
          </a:bodyPr>
          <a:lstStyle/>
          <a:p>
            <a:r>
              <a:rPr lang="en-US" altLang="zh-CN" sz="2800" b="1" dirty="0">
                <a:solidFill>
                  <a:srgbClr val="7030A0"/>
                </a:solidFill>
              </a:rPr>
              <a:t>-v </a:t>
            </a:r>
            <a:endParaRPr lang="en-US" altLang="zh-CN" sz="2800" b="1" dirty="0" smtClean="0">
              <a:solidFill>
                <a:srgbClr val="7030A0"/>
              </a:solidFill>
            </a:endParaRPr>
          </a:p>
          <a:p>
            <a:r>
              <a:rPr lang="zh-CN" altLang="en-US" dirty="0" smtClean="0"/>
              <a:t>用于指定反馈信息级别（信息级别就是日志的详细程度），总共分</a:t>
            </a:r>
            <a:r>
              <a:rPr lang="en-US" altLang="zh-CN" dirty="0" smtClean="0"/>
              <a:t>3</a:t>
            </a:r>
            <a:r>
              <a:rPr lang="zh-CN" altLang="en-US" dirty="0" smtClean="0"/>
              <a:t>个级别，分别对应的参数如下所示：</a:t>
            </a:r>
            <a:endParaRPr lang="en-US" altLang="zh-CN" dirty="0" smtClean="0"/>
          </a:p>
          <a:p>
            <a:r>
              <a:rPr lang="zh-CN" altLang="en-US" dirty="0" smtClean="0"/>
              <a:t>示例： </a:t>
            </a:r>
            <a:endParaRPr lang="en-US" altLang="zh-CN" dirty="0" smtClean="0"/>
          </a:p>
          <a:p>
            <a:endParaRPr lang="en-US" altLang="zh-CN" dirty="0" smtClean="0"/>
          </a:p>
          <a:p>
            <a:r>
              <a:rPr lang="en-US" altLang="zh-CN" dirty="0" smtClean="0"/>
              <a:t>Level </a:t>
            </a:r>
            <a:r>
              <a:rPr lang="en-US" altLang="zh-CN" dirty="0"/>
              <a:t>0 : </a:t>
            </a:r>
            <a:r>
              <a:rPr lang="en-US" altLang="zh-CN" dirty="0" err="1">
                <a:solidFill>
                  <a:srgbClr val="7030A0"/>
                </a:solidFill>
              </a:rPr>
              <a:t>adb</a:t>
            </a:r>
            <a:r>
              <a:rPr lang="en-US" altLang="zh-CN" dirty="0">
                <a:solidFill>
                  <a:srgbClr val="7030A0"/>
                </a:solidFill>
              </a:rPr>
              <a:t> shell monkey -p </a:t>
            </a:r>
            <a:r>
              <a:rPr lang="en-US" altLang="zh-CN" dirty="0" smtClean="0">
                <a:solidFill>
                  <a:srgbClr val="7030A0"/>
                </a:solidFill>
              </a:rPr>
              <a:t>com.android.calculator2 </a:t>
            </a:r>
            <a:r>
              <a:rPr lang="en-US" altLang="zh-CN" dirty="0">
                <a:solidFill>
                  <a:srgbClr val="7030A0"/>
                </a:solidFill>
              </a:rPr>
              <a:t>-v 100 </a:t>
            </a:r>
            <a:endParaRPr lang="en-US" altLang="zh-CN" dirty="0" smtClean="0">
              <a:solidFill>
                <a:srgbClr val="7030A0"/>
              </a:solidFill>
            </a:endParaRPr>
          </a:p>
          <a:p>
            <a:r>
              <a:rPr lang="en-US" altLang="zh-CN" dirty="0" smtClean="0"/>
              <a:t>// </a:t>
            </a:r>
            <a:r>
              <a:rPr lang="zh-CN" altLang="en-US" dirty="0"/>
              <a:t>缺省值，仅提供启动提示、测试完成和最终结果等少量信息 </a:t>
            </a:r>
            <a:endParaRPr lang="en-US" altLang="zh-CN" dirty="0" smtClean="0"/>
          </a:p>
          <a:p>
            <a:endParaRPr lang="zh-CN" altLang="en-US" dirty="0"/>
          </a:p>
          <a:p>
            <a:r>
              <a:rPr lang="en-US" altLang="zh-CN" dirty="0"/>
              <a:t>Level 1 : </a:t>
            </a:r>
            <a:r>
              <a:rPr lang="en-US" altLang="zh-CN" dirty="0" err="1">
                <a:solidFill>
                  <a:srgbClr val="7030A0"/>
                </a:solidFill>
              </a:rPr>
              <a:t>adb</a:t>
            </a:r>
            <a:r>
              <a:rPr lang="en-US" altLang="zh-CN" dirty="0">
                <a:solidFill>
                  <a:srgbClr val="7030A0"/>
                </a:solidFill>
              </a:rPr>
              <a:t> shell monkey -p </a:t>
            </a:r>
            <a:r>
              <a:rPr lang="en-US" altLang="zh-CN" dirty="0" smtClean="0">
                <a:solidFill>
                  <a:srgbClr val="7030A0"/>
                </a:solidFill>
              </a:rPr>
              <a:t>com.android.calculator2 </a:t>
            </a:r>
            <a:r>
              <a:rPr lang="en-US" altLang="zh-CN" dirty="0">
                <a:solidFill>
                  <a:srgbClr val="7030A0"/>
                </a:solidFill>
              </a:rPr>
              <a:t>-v -v 100 </a:t>
            </a:r>
            <a:endParaRPr lang="en-US" altLang="zh-CN" dirty="0" smtClean="0">
              <a:solidFill>
                <a:srgbClr val="7030A0"/>
              </a:solidFill>
            </a:endParaRPr>
          </a:p>
          <a:p>
            <a:r>
              <a:rPr lang="en-US" altLang="zh-CN" dirty="0" smtClean="0"/>
              <a:t>// </a:t>
            </a:r>
            <a:r>
              <a:rPr lang="zh-CN" altLang="en-US" dirty="0"/>
              <a:t>提供较为详细的日志，包括每个发送到</a:t>
            </a:r>
            <a:r>
              <a:rPr lang="en-US" altLang="zh-CN" dirty="0"/>
              <a:t>Activity</a:t>
            </a:r>
            <a:r>
              <a:rPr lang="zh-CN" altLang="en-US" dirty="0"/>
              <a:t>的事件</a:t>
            </a:r>
            <a:r>
              <a:rPr lang="zh-CN" altLang="en-US" dirty="0" smtClean="0"/>
              <a:t>信息</a:t>
            </a:r>
            <a:endParaRPr lang="en-US" altLang="zh-CN" dirty="0" smtClean="0"/>
          </a:p>
          <a:p>
            <a:endParaRPr lang="zh-CN" altLang="en-US" dirty="0"/>
          </a:p>
          <a:p>
            <a:r>
              <a:rPr lang="en-US" altLang="zh-CN" dirty="0"/>
              <a:t>Level 2 : </a:t>
            </a:r>
            <a:r>
              <a:rPr lang="en-US" altLang="zh-CN" dirty="0" err="1">
                <a:solidFill>
                  <a:srgbClr val="7030A0"/>
                </a:solidFill>
              </a:rPr>
              <a:t>adb</a:t>
            </a:r>
            <a:r>
              <a:rPr lang="en-US" altLang="zh-CN" dirty="0">
                <a:solidFill>
                  <a:srgbClr val="7030A0"/>
                </a:solidFill>
              </a:rPr>
              <a:t> shell monkey -p </a:t>
            </a:r>
            <a:r>
              <a:rPr lang="en-US" altLang="zh-CN" dirty="0" smtClean="0">
                <a:solidFill>
                  <a:srgbClr val="7030A0"/>
                </a:solidFill>
              </a:rPr>
              <a:t>com.android.calculator2 </a:t>
            </a:r>
            <a:r>
              <a:rPr lang="en-US" altLang="zh-CN" dirty="0">
                <a:solidFill>
                  <a:srgbClr val="7030A0"/>
                </a:solidFill>
              </a:rPr>
              <a:t>-v -v -v 100 </a:t>
            </a:r>
            <a:endParaRPr lang="en-US" altLang="zh-CN" dirty="0" smtClean="0">
              <a:solidFill>
                <a:srgbClr val="7030A0"/>
              </a:solidFill>
            </a:endParaRPr>
          </a:p>
          <a:p>
            <a:r>
              <a:rPr lang="en-US" altLang="zh-CN" dirty="0" smtClean="0"/>
              <a:t>// </a:t>
            </a:r>
            <a:r>
              <a:rPr lang="zh-CN" altLang="en-US" dirty="0"/>
              <a:t>最详细的日志，包括了测试中选中</a:t>
            </a:r>
            <a:r>
              <a:rPr lang="en-US" altLang="zh-CN" dirty="0"/>
              <a:t>/</a:t>
            </a:r>
            <a:r>
              <a:rPr lang="zh-CN" altLang="en-US" dirty="0"/>
              <a:t>未选中的</a:t>
            </a:r>
            <a:r>
              <a:rPr lang="en-US" altLang="zh-CN" dirty="0"/>
              <a:t>Activity</a:t>
            </a:r>
            <a:r>
              <a:rPr lang="zh-CN" altLang="en-US" dirty="0"/>
              <a:t>信息</a:t>
            </a:r>
            <a:endParaRPr lang="zh-CN" altLang="en-US" dirty="0"/>
          </a:p>
        </p:txBody>
      </p:sp>
      <p:sp>
        <p:nvSpPr>
          <p:cNvPr id="4" name="文本框 3"/>
          <p:cNvSpPr txBox="1"/>
          <p:nvPr/>
        </p:nvSpPr>
        <p:spPr>
          <a:xfrm>
            <a:off x="2539999" y="323187"/>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5279" y="530562"/>
            <a:ext cx="8693727" cy="2738120"/>
          </a:xfrm>
          <a:prstGeom prst="rect">
            <a:avLst/>
          </a:prstGeom>
        </p:spPr>
        <p:txBody>
          <a:bodyPr wrap="square">
            <a:spAutoFit/>
          </a:bodyPr>
          <a:lstStyle/>
          <a:p>
            <a:r>
              <a:rPr lang="en-US" altLang="zh-CN" sz="2800" dirty="0">
                <a:solidFill>
                  <a:srgbClr val="7030A0"/>
                </a:solidFill>
              </a:rPr>
              <a:t>-</a:t>
            </a:r>
            <a:r>
              <a:rPr lang="en-US" altLang="zh-CN" sz="2800" dirty="0" smtClean="0">
                <a:solidFill>
                  <a:srgbClr val="7030A0"/>
                </a:solidFill>
              </a:rPr>
              <a:t>s</a:t>
            </a:r>
            <a:endParaRPr lang="zh-CN" altLang="en-US" dirty="0"/>
          </a:p>
          <a:p>
            <a:r>
              <a:rPr lang="zh-CN" altLang="en-US" dirty="0" smtClean="0"/>
              <a:t>随机数种子，用于指定</a:t>
            </a:r>
            <a:r>
              <a:rPr lang="zh-CN" altLang="en-US" dirty="0"/>
              <a:t>伪随机数生成器的</a:t>
            </a:r>
            <a:r>
              <a:rPr lang="en-US" altLang="zh-CN" dirty="0"/>
              <a:t>seed</a:t>
            </a:r>
            <a:r>
              <a:rPr lang="zh-CN" altLang="en-US" dirty="0"/>
              <a:t>值，如果</a:t>
            </a:r>
            <a:r>
              <a:rPr lang="en-US" altLang="zh-CN" dirty="0"/>
              <a:t>seed</a:t>
            </a:r>
            <a:r>
              <a:rPr lang="zh-CN" altLang="en-US" dirty="0"/>
              <a:t>相同，则两次</a:t>
            </a:r>
            <a:r>
              <a:rPr lang="en-US" altLang="zh-CN" dirty="0"/>
              <a:t>Monkey</a:t>
            </a:r>
            <a:r>
              <a:rPr lang="zh-CN" altLang="en-US" dirty="0"/>
              <a:t>测试所产生的事件序列也相同的</a:t>
            </a:r>
            <a:r>
              <a:rPr lang="zh-CN" altLang="en-US" dirty="0" smtClean="0"/>
              <a:t>。</a:t>
            </a:r>
            <a:endParaRPr lang="en-US" altLang="zh-CN" dirty="0" smtClean="0"/>
          </a:p>
          <a:p>
            <a:r>
              <a:rPr lang="zh-CN" altLang="en-US" dirty="0" smtClean="0"/>
              <a:t>示例</a:t>
            </a:r>
            <a:r>
              <a:rPr lang="zh-CN" altLang="en-US" dirty="0"/>
              <a:t>： </a:t>
            </a:r>
            <a:endParaRPr lang="en-US" altLang="zh-CN" dirty="0" smtClean="0"/>
          </a:p>
          <a:p>
            <a:endParaRPr lang="zh-CN" altLang="en-US" dirty="0"/>
          </a:p>
          <a:p>
            <a:r>
              <a:rPr lang="zh-CN" altLang="en-US" dirty="0" smtClean="0"/>
              <a:t>测试</a:t>
            </a:r>
            <a:r>
              <a:rPr lang="en-US" altLang="zh-CN" dirty="0" smtClean="0"/>
              <a:t>1</a:t>
            </a:r>
            <a:r>
              <a:rPr lang="zh-CN" altLang="en-US" dirty="0" smtClean="0"/>
              <a:t>：</a:t>
            </a:r>
            <a:r>
              <a:rPr lang="en-US" altLang="zh-CN" dirty="0" smtClean="0">
                <a:solidFill>
                  <a:srgbClr val="7030A0"/>
                </a:solidFill>
              </a:rPr>
              <a:t>adb shell monkey -p com.android.calculator2 </a:t>
            </a:r>
            <a:r>
              <a:rPr lang="en-US" altLang="zh-CN" dirty="0" smtClean="0">
                <a:solidFill>
                  <a:srgbClr val="FF0000"/>
                </a:solidFill>
              </a:rPr>
              <a:t>–s 10</a:t>
            </a:r>
            <a:r>
              <a:rPr lang="en-US" altLang="zh-CN" dirty="0" smtClean="0">
                <a:solidFill>
                  <a:srgbClr val="7030A0"/>
                </a:solidFill>
              </a:rPr>
              <a:t> -v 100 </a:t>
            </a:r>
            <a:endParaRPr lang="en-US" altLang="zh-CN" dirty="0" smtClean="0">
              <a:solidFill>
                <a:srgbClr val="7030A0"/>
              </a:solidFill>
            </a:endParaRPr>
          </a:p>
          <a:p>
            <a:endParaRPr lang="en-US" altLang="zh-CN" dirty="0"/>
          </a:p>
          <a:p>
            <a:r>
              <a:rPr lang="zh-CN" altLang="en-US" dirty="0" smtClean="0"/>
              <a:t>测试</a:t>
            </a:r>
            <a:r>
              <a:rPr lang="en-US" altLang="zh-CN" dirty="0"/>
              <a:t>2</a:t>
            </a:r>
            <a:r>
              <a:rPr lang="zh-CN" altLang="en-US" dirty="0"/>
              <a:t>：</a:t>
            </a:r>
            <a:r>
              <a:rPr lang="en-US" altLang="zh-CN" dirty="0" err="1">
                <a:solidFill>
                  <a:srgbClr val="7030A0"/>
                </a:solidFill>
              </a:rPr>
              <a:t>adb</a:t>
            </a:r>
            <a:r>
              <a:rPr lang="en-US" altLang="zh-CN" dirty="0">
                <a:solidFill>
                  <a:srgbClr val="7030A0"/>
                </a:solidFill>
              </a:rPr>
              <a:t> shell monkey -p </a:t>
            </a:r>
            <a:r>
              <a:rPr lang="en-US" altLang="zh-CN" dirty="0" smtClean="0">
                <a:solidFill>
                  <a:srgbClr val="7030A0"/>
                </a:solidFill>
              </a:rPr>
              <a:t>com.android.calculator2 </a:t>
            </a:r>
            <a:r>
              <a:rPr lang="en-US" altLang="zh-CN" dirty="0">
                <a:solidFill>
                  <a:srgbClr val="FF0000"/>
                </a:solidFill>
              </a:rPr>
              <a:t>–s 10</a:t>
            </a:r>
            <a:r>
              <a:rPr lang="en-US" altLang="zh-CN" dirty="0">
                <a:solidFill>
                  <a:srgbClr val="7030A0"/>
                </a:solidFill>
              </a:rPr>
              <a:t> 100 </a:t>
            </a:r>
            <a:endParaRPr lang="en-US" altLang="zh-CN" dirty="0">
              <a:solidFill>
                <a:srgbClr val="7030A0"/>
              </a:solidFill>
            </a:endParaRPr>
          </a:p>
          <a:p>
            <a:r>
              <a:rPr lang="zh-CN" altLang="en-US" dirty="0">
                <a:solidFill>
                  <a:srgbClr val="7030A0"/>
                </a:solidFill>
              </a:rPr>
              <a:t>（第二次执行的随机种子相同，并且没有参数</a:t>
            </a:r>
            <a:r>
              <a:rPr lang="en-US" altLang="zh-CN" dirty="0">
                <a:solidFill>
                  <a:srgbClr val="7030A0"/>
                </a:solidFill>
              </a:rPr>
              <a:t>“-v”</a:t>
            </a:r>
            <a:r>
              <a:rPr lang="zh-CN" altLang="en-US" dirty="0">
                <a:solidFill>
                  <a:srgbClr val="7030A0"/>
                </a:solidFill>
              </a:rPr>
              <a:t>则显示信息较简单。）</a:t>
            </a:r>
            <a:endParaRPr lang="zh-CN" altLang="en-US" dirty="0">
              <a:solidFill>
                <a:srgbClr val="7030A0"/>
              </a:solidFill>
            </a:endParaRPr>
          </a:p>
        </p:txBody>
      </p:sp>
      <p:sp>
        <p:nvSpPr>
          <p:cNvPr id="3" name="文本框 2"/>
          <p:cNvSpPr txBox="1"/>
          <p:nvPr/>
        </p:nvSpPr>
        <p:spPr>
          <a:xfrm>
            <a:off x="2499994" y="7592"/>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pic>
        <p:nvPicPr>
          <p:cNvPr id="5" name="图片 4"/>
          <p:cNvPicPr>
            <a:picLocks noChangeAspect="1"/>
          </p:cNvPicPr>
          <p:nvPr/>
        </p:nvPicPr>
        <p:blipFill>
          <a:blip r:embed="rId1" cstate="print"/>
          <a:stretch>
            <a:fillRect/>
          </a:stretch>
        </p:blipFill>
        <p:spPr>
          <a:xfrm>
            <a:off x="6775450" y="3623945"/>
            <a:ext cx="5400675" cy="3051810"/>
          </a:xfrm>
          <a:prstGeom prst="rect">
            <a:avLst/>
          </a:prstGeom>
        </p:spPr>
      </p:pic>
      <p:pic>
        <p:nvPicPr>
          <p:cNvPr id="4" name="图片 3"/>
          <p:cNvPicPr>
            <a:picLocks noChangeAspect="1"/>
          </p:cNvPicPr>
          <p:nvPr/>
        </p:nvPicPr>
        <p:blipFill>
          <a:blip r:embed="rId2" cstate="print"/>
          <a:stretch>
            <a:fillRect/>
          </a:stretch>
        </p:blipFill>
        <p:spPr>
          <a:xfrm>
            <a:off x="-20320" y="3623945"/>
            <a:ext cx="6796405" cy="305308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3791" y="1043834"/>
            <a:ext cx="9005454" cy="1630045"/>
          </a:xfrm>
          <a:prstGeom prst="rect">
            <a:avLst/>
          </a:prstGeom>
        </p:spPr>
        <p:txBody>
          <a:bodyPr wrap="square">
            <a:spAutoFit/>
          </a:bodyPr>
          <a:lstStyle/>
          <a:p>
            <a:r>
              <a:rPr lang="en-US" altLang="zh-CN" sz="2800" b="1" dirty="0">
                <a:solidFill>
                  <a:srgbClr val="7030A0"/>
                </a:solidFill>
              </a:rPr>
              <a:t>--throttle </a:t>
            </a:r>
            <a:r>
              <a:rPr lang="en-US" altLang="zh-CN" dirty="0"/>
              <a:t>&lt;</a:t>
            </a:r>
            <a:r>
              <a:rPr lang="zh-CN" altLang="en-US" dirty="0"/>
              <a:t>毫秒</a:t>
            </a:r>
            <a:r>
              <a:rPr lang="en-US" altLang="zh-CN" dirty="0"/>
              <a:t>&gt; </a:t>
            </a:r>
            <a:endParaRPr lang="en-US" altLang="zh-CN" dirty="0"/>
          </a:p>
          <a:p>
            <a:r>
              <a:rPr lang="zh-CN" altLang="en-US" dirty="0"/>
              <a:t>在事件之间插入固定时间延迟。通过这个选项可以减缓 </a:t>
            </a:r>
            <a:r>
              <a:rPr lang="en-US" altLang="zh-CN" dirty="0"/>
              <a:t>Monkey </a:t>
            </a:r>
            <a:r>
              <a:rPr lang="zh-CN" altLang="en-US" dirty="0"/>
              <a:t>的执行速度。如果不指定该参数， </a:t>
            </a:r>
            <a:r>
              <a:rPr lang="en-US" altLang="zh-CN" dirty="0"/>
              <a:t>Monkey </a:t>
            </a:r>
            <a:r>
              <a:rPr lang="zh-CN" altLang="en-US" dirty="0"/>
              <a:t>将不会被延迟，事件将尽可能快地</a:t>
            </a:r>
            <a:r>
              <a:rPr lang="zh-CN" altLang="en-US" dirty="0" smtClean="0"/>
              <a:t>被执行完成。</a:t>
            </a:r>
            <a:endParaRPr lang="en-US" altLang="zh-CN" dirty="0" smtClean="0"/>
          </a:p>
          <a:p>
            <a:endParaRPr lang="zh-CN" altLang="en-US" dirty="0"/>
          </a:p>
          <a:p>
            <a:r>
              <a:rPr lang="zh-CN" altLang="en-US" dirty="0" smtClean="0"/>
              <a:t>示例</a:t>
            </a:r>
            <a:r>
              <a:rPr lang="zh-CN" altLang="en-US" dirty="0"/>
              <a:t>：</a:t>
            </a:r>
            <a:r>
              <a:rPr lang="en-US" altLang="zh-CN" dirty="0" err="1">
                <a:solidFill>
                  <a:srgbClr val="7030A0"/>
                </a:solidFill>
              </a:rPr>
              <a:t>adb</a:t>
            </a:r>
            <a:r>
              <a:rPr lang="en-US" altLang="zh-CN" dirty="0">
                <a:solidFill>
                  <a:srgbClr val="7030A0"/>
                </a:solidFill>
              </a:rPr>
              <a:t> shell monkey -p </a:t>
            </a:r>
            <a:r>
              <a:rPr lang="en-US" altLang="zh-CN" dirty="0" smtClean="0">
                <a:solidFill>
                  <a:srgbClr val="7030A0"/>
                </a:solidFill>
              </a:rPr>
              <a:t>com.android.calculator2 </a:t>
            </a:r>
            <a:r>
              <a:rPr lang="en-US" altLang="zh-CN" dirty="0">
                <a:solidFill>
                  <a:srgbClr val="7030A0"/>
                </a:solidFill>
              </a:rPr>
              <a:t>--throttle 3000 </a:t>
            </a:r>
            <a:r>
              <a:rPr lang="en-US" altLang="zh-CN" dirty="0" smtClean="0">
                <a:solidFill>
                  <a:srgbClr val="7030A0"/>
                </a:solidFill>
              </a:rPr>
              <a:t> -v 100 </a:t>
            </a:r>
            <a:endParaRPr lang="en-US" altLang="zh-CN" dirty="0">
              <a:solidFill>
                <a:srgbClr val="7030A0"/>
              </a:solidFill>
            </a:endParaRPr>
          </a:p>
        </p:txBody>
      </p:sp>
      <p:sp>
        <p:nvSpPr>
          <p:cNvPr id="3" name="文本框 2"/>
          <p:cNvSpPr txBox="1"/>
          <p:nvPr/>
        </p:nvSpPr>
        <p:spPr>
          <a:xfrm>
            <a:off x="2591954" y="520615"/>
            <a:ext cx="5971822"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参数及用法</a:t>
            </a:r>
            <a:endParaRPr lang="zh-CN" altLang="en-US" sz="2800" b="1" dirty="0">
              <a:solidFill>
                <a:schemeClr val="accent3"/>
              </a:solidFill>
            </a:endParaRPr>
          </a:p>
        </p:txBody>
      </p:sp>
      <p:pic>
        <p:nvPicPr>
          <p:cNvPr id="5" name="图片 4"/>
          <p:cNvPicPr>
            <a:picLocks noChangeAspect="1"/>
          </p:cNvPicPr>
          <p:nvPr/>
        </p:nvPicPr>
        <p:blipFill>
          <a:blip r:embed="rId1" cstate="print"/>
          <a:stretch>
            <a:fillRect/>
          </a:stretch>
        </p:blipFill>
        <p:spPr>
          <a:xfrm>
            <a:off x="90805" y="3778885"/>
            <a:ext cx="12049760" cy="2860040"/>
          </a:xfrm>
          <a:prstGeom prst="rect">
            <a:avLst/>
          </a:prstGeom>
        </p:spPr>
      </p:pic>
      <p:pic>
        <p:nvPicPr>
          <p:cNvPr id="6" name="图片 5"/>
          <p:cNvPicPr>
            <a:picLocks noChangeAspect="1"/>
          </p:cNvPicPr>
          <p:nvPr/>
        </p:nvPicPr>
        <p:blipFill>
          <a:blip r:embed="rId2" cstate="print"/>
          <a:stretch>
            <a:fillRect/>
          </a:stretch>
        </p:blipFill>
        <p:spPr>
          <a:xfrm>
            <a:off x="90805" y="2674620"/>
            <a:ext cx="12050395" cy="93916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7824" y="1100720"/>
            <a:ext cx="9548261" cy="5969635"/>
          </a:xfrm>
          <a:prstGeom prst="rect">
            <a:avLst/>
          </a:prstGeom>
          <a:noFill/>
        </p:spPr>
        <p:txBody>
          <a:bodyPr wrap="square" rtlCol="0">
            <a:spAutoFit/>
          </a:bodyPr>
          <a:lstStyle/>
          <a:p>
            <a:r>
              <a:rPr lang="en-US" altLang="zh-CN" sz="2800" dirty="0" smtClean="0">
                <a:solidFill>
                  <a:schemeClr val="accent4"/>
                </a:solidFill>
              </a:rPr>
              <a:t>Monkey</a:t>
            </a:r>
            <a:r>
              <a:rPr lang="zh-CN" altLang="en-US" dirty="0"/>
              <a:t>是基于</a:t>
            </a:r>
            <a:r>
              <a:rPr lang="en-US" altLang="zh-CN" dirty="0"/>
              <a:t>Android </a:t>
            </a:r>
            <a:r>
              <a:rPr lang="zh-CN" altLang="en-US" dirty="0" smtClean="0"/>
              <a:t>中</a:t>
            </a:r>
            <a:r>
              <a:rPr lang="zh-CN" altLang="en-US" dirty="0"/>
              <a:t>的一</a:t>
            </a:r>
            <a:r>
              <a:rPr lang="zh-CN" altLang="en-US" dirty="0" smtClean="0"/>
              <a:t>个安卓</a:t>
            </a:r>
            <a:r>
              <a:rPr lang="en-US" altLang="zh-CN" dirty="0" smtClean="0"/>
              <a:t>APP</a:t>
            </a:r>
            <a:r>
              <a:rPr lang="zh-CN" altLang="en-US" dirty="0" smtClean="0"/>
              <a:t>测试工具</a:t>
            </a:r>
            <a:r>
              <a:rPr lang="zh-CN" altLang="en-US" dirty="0"/>
              <a:t>。</a:t>
            </a:r>
            <a:endParaRPr lang="en-US" altLang="zh-CN" dirty="0" smtClean="0"/>
          </a:p>
          <a:p>
            <a:r>
              <a:rPr lang="zh-CN" altLang="en-US" dirty="0" smtClean="0"/>
              <a:t>运行</a:t>
            </a:r>
            <a:r>
              <a:rPr lang="en-US" altLang="zh-CN" dirty="0" smtClean="0"/>
              <a:t>monkey</a:t>
            </a:r>
            <a:r>
              <a:rPr lang="zh-CN" altLang="en-US" dirty="0" smtClean="0"/>
              <a:t>，需要配置</a:t>
            </a:r>
            <a:r>
              <a:rPr lang="en-US" altLang="zh-CN" dirty="0"/>
              <a:t>SDK</a:t>
            </a:r>
            <a:r>
              <a:rPr lang="zh-CN" altLang="en-US" dirty="0"/>
              <a:t>的环境，除此之外还需要配置</a:t>
            </a:r>
            <a:r>
              <a:rPr lang="en-US" altLang="zh-CN" dirty="0"/>
              <a:t>JDK</a:t>
            </a:r>
            <a:r>
              <a:rPr lang="zh-CN" altLang="en-US" dirty="0" smtClean="0"/>
              <a:t>环境。</a:t>
            </a:r>
            <a:endParaRPr lang="zh-CN" altLang="en-US" dirty="0" smtClean="0"/>
          </a:p>
          <a:p>
            <a:endParaRPr lang="en-US" altLang="zh-CN" dirty="0" smtClean="0"/>
          </a:p>
          <a:p>
            <a:r>
              <a:rPr lang="en-US" altLang="zh-CN" dirty="0" smtClean="0"/>
              <a:t>Monkey 是Android SDK提供的一个命令行工具， 可以简单，方便地运行在任何版本的Android模拟器和实体设备上。 Monkey会发送伪随机的用户事件流，适合对app做压力测试</a:t>
            </a:r>
            <a:endParaRPr lang="en-US" altLang="zh-CN" dirty="0" smtClean="0"/>
          </a:p>
          <a:p>
            <a:endParaRPr lang="en-US" altLang="zh-CN" dirty="0" smtClean="0"/>
          </a:p>
          <a:p>
            <a:r>
              <a:rPr lang="en-US" altLang="zh-CN" dirty="0" smtClean="0"/>
              <a:t>Money</a:t>
            </a:r>
            <a:r>
              <a:rPr lang="zh-CN" altLang="en-US" dirty="0" smtClean="0"/>
              <a:t>由</a:t>
            </a:r>
            <a:r>
              <a:rPr lang="en-US" altLang="zh-CN" dirty="0" smtClean="0"/>
              <a:t>ADB</a:t>
            </a:r>
            <a:r>
              <a:rPr lang="zh-CN" altLang="en-US" dirty="0" smtClean="0"/>
              <a:t>启动。</a:t>
            </a:r>
            <a:endParaRPr lang="en-US" altLang="zh-CN" dirty="0"/>
          </a:p>
          <a:p>
            <a:r>
              <a:rPr lang="en-US" altLang="zh-CN" b="1" dirty="0" smtClean="0">
                <a:solidFill>
                  <a:schemeClr val="accent2"/>
                </a:solidFill>
              </a:rPr>
              <a:t>ADB</a:t>
            </a:r>
            <a:r>
              <a:rPr lang="zh-CN" altLang="en-US" dirty="0" smtClean="0"/>
              <a:t>（</a:t>
            </a:r>
            <a:r>
              <a:rPr lang="en-US" altLang="zh-CN" dirty="0" smtClean="0"/>
              <a:t>Android </a:t>
            </a:r>
            <a:r>
              <a:rPr lang="en-US" altLang="zh-CN" dirty="0"/>
              <a:t>Debug </a:t>
            </a:r>
            <a:r>
              <a:rPr lang="en-US" altLang="zh-CN" dirty="0" smtClean="0"/>
              <a:t>Bridge</a:t>
            </a:r>
            <a:r>
              <a:rPr lang="zh-CN" altLang="en-US" dirty="0" smtClean="0"/>
              <a:t>）</a:t>
            </a:r>
            <a:endParaRPr lang="en-US" altLang="zh-CN" dirty="0" smtClean="0"/>
          </a:p>
          <a:p>
            <a:r>
              <a:rPr lang="zh-CN" altLang="en-US" sz="1600" dirty="0" smtClean="0"/>
              <a:t>安卓调试桥，实质是安卓的调试工具。</a:t>
            </a:r>
            <a:endParaRPr lang="en-US" altLang="zh-CN" sz="1600" dirty="0" smtClean="0"/>
          </a:p>
          <a:p>
            <a:r>
              <a:rPr lang="en-US" altLang="zh-CN" sz="1600" dirty="0" err="1" smtClean="0"/>
              <a:t>Adb</a:t>
            </a:r>
            <a:r>
              <a:rPr lang="zh-CN" altLang="en-US" sz="1600" dirty="0" smtClean="0"/>
              <a:t>是</a:t>
            </a:r>
            <a:r>
              <a:rPr lang="en-US" altLang="zh-CN" sz="1600" dirty="0"/>
              <a:t>android </a:t>
            </a:r>
            <a:r>
              <a:rPr lang="en-US" altLang="zh-CN" sz="1600" dirty="0" err="1" smtClean="0"/>
              <a:t>sdk</a:t>
            </a:r>
            <a:r>
              <a:rPr lang="zh-CN" altLang="en-US" sz="1600" dirty="0" smtClean="0"/>
              <a:t>包里面的</a:t>
            </a:r>
            <a:r>
              <a:rPr lang="zh-CN" altLang="en-US" sz="1600" dirty="0"/>
              <a:t>一个工具</a:t>
            </a:r>
            <a:r>
              <a:rPr lang="en-US" altLang="zh-CN" sz="1600" dirty="0" smtClean="0"/>
              <a:t>, </a:t>
            </a:r>
            <a:r>
              <a:rPr lang="zh-CN" altLang="en-US" sz="1600" dirty="0" smtClean="0"/>
              <a:t>可以</a:t>
            </a:r>
            <a:r>
              <a:rPr lang="zh-CN" altLang="en-US" sz="1600" dirty="0"/>
              <a:t>在电脑上建立一个连接到手机的</a:t>
            </a:r>
            <a:r>
              <a:rPr lang="zh-CN" altLang="en-US" sz="1600" dirty="0" smtClean="0"/>
              <a:t>通道，用</a:t>
            </a:r>
            <a:r>
              <a:rPr lang="en-US" altLang="zh-CN" sz="1600" dirty="0" smtClean="0"/>
              <a:t>ADB</a:t>
            </a:r>
            <a:r>
              <a:rPr lang="zh-CN" altLang="en-US" sz="1600" dirty="0" smtClean="0"/>
              <a:t>可以直接</a:t>
            </a:r>
            <a:r>
              <a:rPr lang="zh-CN" altLang="en-US" sz="1600" dirty="0"/>
              <a:t>操作管理</a:t>
            </a:r>
            <a:r>
              <a:rPr lang="en-US" altLang="zh-CN" sz="1600" dirty="0"/>
              <a:t>android</a:t>
            </a:r>
            <a:r>
              <a:rPr lang="zh-CN" altLang="en-US" sz="1600" dirty="0"/>
              <a:t>模拟器或者真实的</a:t>
            </a:r>
            <a:r>
              <a:rPr lang="en-US" altLang="zh-CN" sz="1600" dirty="0"/>
              <a:t>android</a:t>
            </a:r>
            <a:r>
              <a:rPr lang="zh-CN" altLang="en-US" sz="1600" dirty="0"/>
              <a:t>设备</a:t>
            </a:r>
            <a:endParaRPr lang="en-US" altLang="zh-CN" sz="1600" dirty="0"/>
          </a:p>
          <a:p>
            <a:endParaRPr lang="en-US" altLang="zh-CN" dirty="0" smtClean="0"/>
          </a:p>
          <a:p>
            <a:r>
              <a:rPr lang="en-US" altLang="zh-CN" b="1" dirty="0" smtClean="0">
                <a:solidFill>
                  <a:schemeClr val="accent2"/>
                </a:solidFill>
              </a:rPr>
              <a:t>ADB</a:t>
            </a:r>
            <a:r>
              <a:rPr lang="zh-CN" altLang="en-US" b="1" dirty="0" smtClean="0">
                <a:solidFill>
                  <a:schemeClr val="accent2"/>
                </a:solidFill>
              </a:rPr>
              <a:t>主要功能：</a:t>
            </a:r>
            <a:endParaRPr lang="en-US" altLang="zh-CN" b="1" dirty="0" smtClean="0">
              <a:solidFill>
                <a:schemeClr val="accent2"/>
              </a:solidFill>
            </a:endParaRPr>
          </a:p>
          <a:p>
            <a:endParaRPr lang="en-US" altLang="zh-CN" dirty="0" smtClean="0"/>
          </a:p>
          <a:p>
            <a:pPr marL="285750" indent="-285750">
              <a:buFont typeface="Wingdings" panose="05000000000000000000" pitchFamily="2" charset="2"/>
              <a:buChar char="ü"/>
            </a:pPr>
            <a:r>
              <a:rPr lang="zh-CN" altLang="en-US" dirty="0" smtClean="0"/>
              <a:t>运行</a:t>
            </a:r>
            <a:r>
              <a:rPr lang="zh-CN" altLang="en-US" dirty="0"/>
              <a:t>设备的</a:t>
            </a:r>
            <a:r>
              <a:rPr lang="en-US" altLang="zh-CN" dirty="0"/>
              <a:t>shell(</a:t>
            </a:r>
            <a:r>
              <a:rPr lang="zh-CN" altLang="en-US" dirty="0"/>
              <a:t>命令行</a:t>
            </a:r>
            <a:r>
              <a:rPr lang="en-US" altLang="zh-CN" dirty="0"/>
              <a:t>)</a:t>
            </a:r>
            <a:endParaRPr lang="en-US" altLang="zh-CN" dirty="0"/>
          </a:p>
          <a:p>
            <a:pPr marL="285750" indent="-285750">
              <a:buFont typeface="Wingdings" panose="05000000000000000000" pitchFamily="2" charset="2"/>
              <a:buChar char="ü"/>
            </a:pPr>
            <a:r>
              <a:rPr lang="zh-CN" altLang="en-US" dirty="0" smtClean="0"/>
              <a:t>管理</a:t>
            </a:r>
            <a:r>
              <a:rPr lang="zh-CN" altLang="en-US" dirty="0"/>
              <a:t>模拟器或设备的端口</a:t>
            </a:r>
            <a:r>
              <a:rPr lang="zh-CN" altLang="en-US" dirty="0" smtClean="0"/>
              <a:t>映射 （</a:t>
            </a:r>
            <a:r>
              <a:rPr lang="en-US" altLang="zh-CN" sz="1400" i="1" dirty="0" smtClean="0"/>
              <a:t>ADB</a:t>
            </a:r>
            <a:r>
              <a:rPr lang="zh-CN" altLang="en-US" sz="1400" i="1" dirty="0" smtClean="0"/>
              <a:t>的端口是</a:t>
            </a:r>
            <a:r>
              <a:rPr lang="en-US" altLang="zh-CN" sz="1400" i="1" dirty="0" smtClean="0"/>
              <a:t>5037</a:t>
            </a:r>
            <a:r>
              <a:rPr lang="zh-CN" altLang="en-US" sz="1400" i="1" dirty="0" smtClean="0"/>
              <a:t>，</a:t>
            </a:r>
            <a:r>
              <a:rPr lang="en-US" altLang="zh-CN" sz="1400" i="1" dirty="0" smtClean="0"/>
              <a:t> </a:t>
            </a:r>
            <a:r>
              <a:rPr lang="en-US" altLang="zh-CN" sz="1400" i="1" dirty="0"/>
              <a:t>emulator </a:t>
            </a:r>
            <a:r>
              <a:rPr lang="zh-CN" altLang="en-US" sz="1400" i="1" dirty="0"/>
              <a:t>的默认端口是</a:t>
            </a:r>
            <a:r>
              <a:rPr lang="en-US" altLang="zh-CN" sz="1400" i="1" dirty="0" smtClean="0"/>
              <a:t>5554</a:t>
            </a:r>
            <a:r>
              <a:rPr lang="zh-CN" altLang="en-US" sz="1400" i="1" dirty="0" smtClean="0"/>
              <a:t>， </a:t>
            </a:r>
            <a:r>
              <a:rPr lang="en-US" altLang="zh-CN" sz="1400" i="1" dirty="0" err="1" smtClean="0"/>
              <a:t>adb</a:t>
            </a:r>
            <a:r>
              <a:rPr lang="en-US" altLang="zh-CN" sz="1400" i="1" dirty="0" smtClean="0"/>
              <a:t> </a:t>
            </a:r>
            <a:r>
              <a:rPr lang="zh-CN" altLang="en-US" sz="1400" i="1" dirty="0"/>
              <a:t>会搜索 </a:t>
            </a:r>
            <a:r>
              <a:rPr lang="en-US" altLang="zh-CN" sz="1400" i="1" dirty="0"/>
              <a:t>5555 – 5683 </a:t>
            </a:r>
            <a:r>
              <a:rPr lang="zh-CN" altLang="en-US" sz="1400" i="1" dirty="0" smtClean="0"/>
              <a:t>范围内的端口，</a:t>
            </a:r>
            <a:r>
              <a:rPr lang="zh-CN" altLang="en-US" sz="1400" i="1" dirty="0"/>
              <a:t>发现有打开的端口就会认为存在模拟器</a:t>
            </a:r>
            <a:r>
              <a:rPr lang="zh-CN" altLang="en-US" dirty="0" smtClean="0"/>
              <a:t>）</a:t>
            </a:r>
            <a:endParaRPr lang="zh-CN" altLang="en-US" dirty="0"/>
          </a:p>
          <a:p>
            <a:pPr marL="285750" indent="-285750">
              <a:buFont typeface="Wingdings" panose="05000000000000000000" pitchFamily="2" charset="2"/>
              <a:buChar char="ü"/>
            </a:pPr>
            <a:r>
              <a:rPr lang="zh-CN" altLang="en-US" dirty="0" smtClean="0"/>
              <a:t>计算机</a:t>
            </a:r>
            <a:r>
              <a:rPr lang="zh-CN" altLang="en-US" dirty="0"/>
              <a:t>和设备之间上传</a:t>
            </a:r>
            <a:r>
              <a:rPr lang="en-US" altLang="zh-CN" dirty="0"/>
              <a:t>/</a:t>
            </a:r>
            <a:r>
              <a:rPr lang="zh-CN" altLang="en-US" dirty="0"/>
              <a:t>下载文件</a:t>
            </a:r>
            <a:endParaRPr lang="zh-CN" altLang="en-US" dirty="0"/>
          </a:p>
          <a:p>
            <a:pPr marL="285750" indent="-285750">
              <a:buFont typeface="Wingdings" panose="05000000000000000000" pitchFamily="2" charset="2"/>
              <a:buChar char="ü"/>
            </a:pPr>
            <a:r>
              <a:rPr lang="zh-CN" altLang="en-US" dirty="0" smtClean="0"/>
              <a:t>将</a:t>
            </a:r>
            <a:r>
              <a:rPr lang="zh-CN" altLang="en-US" dirty="0"/>
              <a:t>本地</a:t>
            </a:r>
            <a:r>
              <a:rPr lang="en-US" altLang="zh-CN" dirty="0" err="1"/>
              <a:t>apk</a:t>
            </a:r>
            <a:r>
              <a:rPr lang="zh-CN" altLang="en-US" dirty="0"/>
              <a:t>软件安装</a:t>
            </a:r>
            <a:r>
              <a:rPr lang="zh-CN" altLang="en-US" dirty="0" smtClean="0"/>
              <a:t>至 模拟器 或</a:t>
            </a:r>
            <a:r>
              <a:rPr lang="en-US" altLang="zh-CN" dirty="0"/>
              <a:t>android</a:t>
            </a:r>
            <a:r>
              <a:rPr lang="zh-CN" altLang="en-US" dirty="0" smtClean="0"/>
              <a:t>设备</a:t>
            </a:r>
            <a:endParaRPr lang="en-US" altLang="zh-CN" dirty="0" smtClean="0"/>
          </a:p>
          <a:p>
            <a:pPr marL="285750" indent="-285750">
              <a:buFont typeface="Wingdings" panose="05000000000000000000" pitchFamily="2" charset="2"/>
              <a:buChar char="ü"/>
            </a:pPr>
            <a:endParaRPr lang="zh-CN" altLang="en-US" dirty="0"/>
          </a:p>
          <a:p>
            <a:endParaRPr lang="en-US" altLang="zh-CN" dirty="0"/>
          </a:p>
        </p:txBody>
      </p:sp>
      <p:sp>
        <p:nvSpPr>
          <p:cNvPr id="9" name="文本框 8"/>
          <p:cNvSpPr txBox="1"/>
          <p:nvPr/>
        </p:nvSpPr>
        <p:spPr>
          <a:xfrm>
            <a:off x="2017208" y="204758"/>
            <a:ext cx="5571261"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5600" y="279400"/>
            <a:ext cx="11544300" cy="8494633"/>
          </a:xfrm>
          <a:prstGeom prst="rect">
            <a:avLst/>
          </a:prstGeom>
          <a:noFill/>
        </p:spPr>
        <p:txBody>
          <a:bodyPr wrap="square" rtlCol="0">
            <a:spAutoFit/>
          </a:bodyPr>
          <a:lstStyle/>
          <a:p>
            <a:pPr algn="ctr"/>
            <a:r>
              <a:rPr lang="en-US" altLang="zh-CN" sz="2400" b="1" dirty="0" smtClean="0">
                <a:latin typeface="Times New Roman" panose="02020603050405020304" pitchFamily="18" charset="0"/>
                <a:cs typeface="Times New Roman" panose="02020603050405020304" pitchFamily="18" charset="0"/>
              </a:rPr>
              <a:t>Monkey</a:t>
            </a:r>
            <a:r>
              <a:rPr lang="zh-CN" altLang="en-US" sz="2400" b="1" dirty="0" smtClean="0">
                <a:latin typeface="Times New Roman" panose="02020603050405020304" pitchFamily="18" charset="0"/>
                <a:cs typeface="Times New Roman" panose="02020603050405020304" pitchFamily="18" charset="0"/>
              </a:rPr>
              <a:t>事件</a:t>
            </a:r>
            <a:endParaRPr lang="en-US" altLang="zh-CN" sz="2400" b="1" dirty="0" smtClean="0">
              <a:latin typeface="Times New Roman" panose="02020603050405020304" pitchFamily="18" charset="0"/>
              <a:cs typeface="Times New Roman" panose="02020603050405020304" pitchFamily="18" charset="0"/>
            </a:endParaRPr>
          </a:p>
          <a:p>
            <a:endParaRPr lang="en-US" altLang="zh-CN" sz="1400" b="1" dirty="0" smtClean="0">
              <a:solidFill>
                <a:schemeClr val="accent3"/>
              </a:solidFill>
            </a:endParaRPr>
          </a:p>
          <a:p>
            <a:r>
              <a:rPr lang="en-US" altLang="zh-CN" sz="1400" b="1" dirty="0" smtClean="0"/>
              <a:t>- -pct-touch &lt;percent&gt;            </a:t>
            </a:r>
            <a:r>
              <a:rPr lang="zh-CN" altLang="zh-CN" sz="1400" dirty="0" smtClean="0"/>
              <a:t>调整触摸事件的百分比</a:t>
            </a:r>
            <a:r>
              <a:rPr lang="en-US" altLang="zh-CN" sz="1400" dirty="0" smtClean="0"/>
              <a:t> (</a:t>
            </a:r>
            <a:r>
              <a:rPr lang="zh-CN" altLang="zh-CN" sz="1400" dirty="0" smtClean="0"/>
              <a:t>触摸事件是一个</a:t>
            </a:r>
            <a:r>
              <a:rPr lang="en-US" altLang="zh-CN" sz="1400" dirty="0" smtClean="0"/>
              <a:t>down-up</a:t>
            </a:r>
            <a:r>
              <a:rPr lang="zh-CN" altLang="zh-CN" sz="1400" dirty="0" smtClean="0"/>
              <a:t>事件，它发生在屏幕上的某单一位置的一次点击</a:t>
            </a:r>
            <a:r>
              <a:rPr lang="en-US" altLang="zh-CN" sz="1400" dirty="0" smtClean="0"/>
              <a:t>-</a:t>
            </a:r>
            <a:r>
              <a:rPr lang="zh-CN" altLang="zh-CN" sz="1400" dirty="0" smtClean="0"/>
              <a:t>抬起事件</a:t>
            </a:r>
            <a:r>
              <a:rPr lang="en-US" altLang="zh-CN" sz="1400" dirty="0" smtClean="0"/>
              <a:t>)</a:t>
            </a:r>
            <a:r>
              <a:rPr lang="zh-CN" altLang="en-US" sz="1400" dirty="0" smtClean="0"/>
              <a:t>；</a:t>
            </a:r>
            <a:endParaRPr lang="en-US" altLang="zh-CN" sz="1400" dirty="0" smtClean="0"/>
          </a:p>
          <a:p>
            <a:endParaRPr lang="en-US" altLang="zh-CN" sz="1400" dirty="0" smtClean="0"/>
          </a:p>
          <a:p>
            <a:pPr>
              <a:buFontTx/>
              <a:buChar char="-"/>
            </a:pPr>
            <a:r>
              <a:rPr lang="en-US" altLang="zh-CN" sz="1400" b="1" dirty="0" smtClean="0"/>
              <a:t>-pct-motion &lt;percent&gt;           </a:t>
            </a:r>
            <a:r>
              <a:rPr lang="zh-CN" altLang="zh-CN" sz="1400" dirty="0" smtClean="0"/>
              <a:t>调整动作事件的百分比</a:t>
            </a:r>
            <a:r>
              <a:rPr lang="en-US" altLang="zh-CN" sz="1400" dirty="0" smtClean="0"/>
              <a:t> (</a:t>
            </a:r>
            <a:r>
              <a:rPr lang="zh-CN" altLang="zh-CN" sz="1400" dirty="0" smtClean="0"/>
              <a:t>动作事件由屏幕上某处的一个</a:t>
            </a:r>
            <a:r>
              <a:rPr lang="en-US" altLang="zh-CN" sz="1400" dirty="0" smtClean="0"/>
              <a:t>down</a:t>
            </a:r>
            <a:r>
              <a:rPr lang="zh-CN" altLang="zh-CN" sz="1400" dirty="0" smtClean="0"/>
              <a:t>事件、一系列的伪随机事件和一个</a:t>
            </a:r>
            <a:r>
              <a:rPr lang="en-US" altLang="zh-CN" sz="1400" dirty="0" smtClean="0"/>
              <a:t>up</a:t>
            </a:r>
            <a:r>
              <a:rPr lang="zh-CN" altLang="zh-CN" sz="1400" dirty="0" smtClean="0"/>
              <a:t>事件组成，即一</a:t>
            </a:r>
            <a:r>
              <a:rPr lang="en-US" altLang="zh-CN" sz="1400" dirty="0" smtClean="0"/>
              <a:t> 		             </a:t>
            </a:r>
            <a:r>
              <a:rPr lang="zh-CN" altLang="zh-CN" sz="1400" dirty="0" smtClean="0"/>
              <a:t>个滑动操作，但是是直线的，不能拐弯）</a:t>
            </a:r>
            <a:r>
              <a:rPr lang="zh-CN" altLang="en-US" sz="1400" dirty="0" smtClean="0"/>
              <a:t>；</a:t>
            </a:r>
            <a:r>
              <a:rPr lang="zh-CN" altLang="zh-CN" sz="1400" dirty="0" smtClean="0"/>
              <a:t> </a:t>
            </a:r>
            <a:endParaRPr lang="en-US" altLang="zh-CN" sz="1400" dirty="0" smtClean="0"/>
          </a:p>
          <a:p>
            <a:pPr>
              <a:buFontTx/>
              <a:buChar char="-"/>
            </a:pPr>
            <a:endParaRPr lang="en-US" altLang="zh-CN" sz="1400" dirty="0" smtClean="0"/>
          </a:p>
          <a:p>
            <a:r>
              <a:rPr lang="en-US" altLang="zh-CN" sz="1400" b="1" dirty="0" smtClean="0"/>
              <a:t>--pct-trackball &lt;percent&gt;        </a:t>
            </a:r>
            <a:r>
              <a:rPr lang="zh-CN" altLang="zh-CN" sz="1400" dirty="0" smtClean="0"/>
              <a:t>调整轨迹事件的百分比</a:t>
            </a:r>
            <a:r>
              <a:rPr lang="en-US" altLang="zh-CN" sz="1400" dirty="0" smtClean="0"/>
              <a:t> (</a:t>
            </a:r>
            <a:r>
              <a:rPr lang="zh-CN" altLang="zh-CN" sz="1400" dirty="0" smtClean="0"/>
              <a:t>轨迹事件由一个或几个随机的移动组成，有时还伴随有点击，轨迹球现在智能手机上已经</a:t>
            </a:r>
            <a:r>
              <a:rPr lang="en-US" altLang="zh-CN" sz="1400" dirty="0" smtClean="0"/>
              <a:t>		             </a:t>
            </a:r>
            <a:r>
              <a:rPr lang="zh-CN" altLang="en-US" sz="1400" dirty="0" smtClean="0"/>
              <a:t>很</a:t>
            </a:r>
            <a:r>
              <a:rPr lang="zh-CN" altLang="zh-CN" sz="1400" dirty="0" smtClean="0"/>
              <a:t>少用了，就是类似手柄的方向键一样</a:t>
            </a:r>
            <a:r>
              <a:rPr lang="en-US" altLang="zh-CN" sz="1400" dirty="0" smtClean="0"/>
              <a:t>)</a:t>
            </a:r>
            <a:r>
              <a:rPr lang="zh-CN" altLang="en-US" sz="1400" dirty="0" smtClean="0"/>
              <a:t>；</a:t>
            </a:r>
            <a:endParaRPr lang="en-US" altLang="zh-CN" sz="1400" dirty="0" smtClean="0"/>
          </a:p>
          <a:p>
            <a:pPr>
              <a:buFontTx/>
              <a:buChar char="-"/>
            </a:pPr>
            <a:endParaRPr lang="en-US" altLang="zh-CN" sz="1400" dirty="0" smtClean="0"/>
          </a:p>
          <a:p>
            <a:r>
              <a:rPr lang="en-US" altLang="zh-CN" sz="1400" b="1" dirty="0" smtClean="0"/>
              <a:t>--pct-nav &lt;percent&gt;                </a:t>
            </a:r>
            <a:r>
              <a:rPr lang="zh-CN" altLang="zh-CN" sz="1400" dirty="0" smtClean="0"/>
              <a:t>调整</a:t>
            </a:r>
            <a:r>
              <a:rPr lang="en-US" altLang="zh-CN" sz="1400" dirty="0" smtClean="0"/>
              <a:t>“</a:t>
            </a:r>
            <a:r>
              <a:rPr lang="zh-CN" altLang="zh-CN" sz="1400" dirty="0" smtClean="0"/>
              <a:t>基本</a:t>
            </a:r>
            <a:r>
              <a:rPr lang="en-US" altLang="zh-CN" sz="1400" dirty="0" smtClean="0"/>
              <a:t>”</a:t>
            </a:r>
            <a:r>
              <a:rPr lang="zh-CN" altLang="zh-CN" sz="1400" dirty="0" smtClean="0"/>
              <a:t>导航事件的百分比</a:t>
            </a:r>
            <a:r>
              <a:rPr lang="en-US" altLang="zh-CN" sz="1400" dirty="0" smtClean="0"/>
              <a:t>  (</a:t>
            </a:r>
            <a:r>
              <a:rPr lang="zh-CN" altLang="zh-CN" sz="1400" dirty="0" smtClean="0"/>
              <a:t>导航事件由来自方向输入设备的上</a:t>
            </a:r>
            <a:r>
              <a:rPr lang="en-US" altLang="zh-CN" sz="1400" dirty="0" smtClean="0"/>
              <a:t>/</a:t>
            </a:r>
            <a:r>
              <a:rPr lang="zh-CN" altLang="zh-CN" sz="1400" dirty="0" smtClean="0"/>
              <a:t>下</a:t>
            </a:r>
            <a:r>
              <a:rPr lang="en-US" altLang="zh-CN" sz="1400" dirty="0" smtClean="0"/>
              <a:t>/</a:t>
            </a:r>
            <a:r>
              <a:rPr lang="zh-CN" altLang="zh-CN" sz="1400" dirty="0" smtClean="0"/>
              <a:t>左</a:t>
            </a:r>
            <a:r>
              <a:rPr lang="en-US" altLang="zh-CN" sz="1400" dirty="0" smtClean="0"/>
              <a:t>/</a:t>
            </a:r>
            <a:r>
              <a:rPr lang="zh-CN" altLang="zh-CN" sz="1400" dirty="0" smtClean="0"/>
              <a:t>右组成，现在智能机上基本也少了</a:t>
            </a:r>
            <a:r>
              <a:rPr lang="en-US" altLang="zh-CN" sz="1400" dirty="0" smtClean="0"/>
              <a:t>)</a:t>
            </a:r>
            <a:r>
              <a:rPr lang="zh-CN" altLang="en-US" sz="1400" dirty="0" smtClean="0"/>
              <a:t>；</a:t>
            </a:r>
            <a:endParaRPr lang="en-US" altLang="zh-CN" sz="1400" dirty="0" smtClean="0"/>
          </a:p>
          <a:p>
            <a:pPr>
              <a:buFontTx/>
              <a:buChar char="-"/>
            </a:pPr>
            <a:endParaRPr lang="en-US" altLang="zh-CN" sz="1400" dirty="0" smtClean="0"/>
          </a:p>
          <a:p>
            <a:r>
              <a:rPr lang="en-US" altLang="zh-CN" sz="1400" b="1" dirty="0" smtClean="0"/>
              <a:t>- -pct-majornav &lt;percent&gt;     </a:t>
            </a:r>
            <a:r>
              <a:rPr lang="zh-CN" altLang="zh-CN" sz="1400" dirty="0" smtClean="0"/>
              <a:t>调整</a:t>
            </a:r>
            <a:r>
              <a:rPr lang="en-US" altLang="zh-CN" sz="1400" dirty="0" smtClean="0"/>
              <a:t>“</a:t>
            </a:r>
            <a:r>
              <a:rPr lang="zh-CN" altLang="zh-CN" sz="1400" dirty="0" smtClean="0"/>
              <a:t>主要</a:t>
            </a:r>
            <a:r>
              <a:rPr lang="en-US" altLang="zh-CN" sz="1400" dirty="0" smtClean="0"/>
              <a:t>”</a:t>
            </a:r>
            <a:r>
              <a:rPr lang="zh-CN" altLang="zh-CN" sz="1400" dirty="0" smtClean="0"/>
              <a:t>导航事件的百分比</a:t>
            </a:r>
            <a:r>
              <a:rPr lang="en-US" altLang="zh-CN" sz="1400" dirty="0" smtClean="0"/>
              <a:t>  (</a:t>
            </a:r>
            <a:r>
              <a:rPr lang="zh-CN" altLang="zh-CN" sz="1400" dirty="0" smtClean="0"/>
              <a:t>这些导航事件通常引发图形界面中的动作，如键盘的中间按键、回退按键、菜单按</a:t>
            </a:r>
            <a:r>
              <a:rPr lang="en-US" altLang="zh-CN" sz="1400" dirty="0" smtClean="0"/>
              <a:t> 		             </a:t>
            </a:r>
            <a:r>
              <a:rPr lang="zh-CN" altLang="zh-CN" sz="1400" dirty="0" smtClean="0"/>
              <a:t>键</a:t>
            </a:r>
            <a:r>
              <a:rPr lang="en-US" altLang="zh-CN" sz="1400" dirty="0" smtClean="0"/>
              <a:t>)</a:t>
            </a:r>
            <a:r>
              <a:rPr lang="zh-CN" altLang="en-US" sz="1400" dirty="0" smtClean="0"/>
              <a:t>；</a:t>
            </a:r>
            <a:endParaRPr lang="en-US" altLang="zh-CN" sz="1400" dirty="0" smtClean="0"/>
          </a:p>
          <a:p>
            <a:endParaRPr lang="zh-CN" altLang="zh-CN" sz="1400" dirty="0" smtClean="0"/>
          </a:p>
          <a:p>
            <a:r>
              <a:rPr lang="en-US" altLang="zh-CN" sz="1400" b="1" dirty="0" smtClean="0"/>
              <a:t>- -pct-syskeys &lt;percent&gt;        </a:t>
            </a:r>
            <a:r>
              <a:rPr lang="zh-CN" altLang="zh-CN" sz="1400" dirty="0" smtClean="0"/>
              <a:t>调整</a:t>
            </a:r>
            <a:r>
              <a:rPr lang="en-US" altLang="zh-CN" sz="1400" dirty="0" smtClean="0"/>
              <a:t>“</a:t>
            </a:r>
            <a:r>
              <a:rPr lang="zh-CN" altLang="zh-CN" sz="1400" dirty="0" smtClean="0"/>
              <a:t>系统</a:t>
            </a:r>
            <a:r>
              <a:rPr lang="en-US" altLang="zh-CN" sz="1400" dirty="0" smtClean="0"/>
              <a:t>”</a:t>
            </a:r>
            <a:r>
              <a:rPr lang="zh-CN" altLang="zh-CN" sz="1400" dirty="0" smtClean="0"/>
              <a:t>按键事件的百分比</a:t>
            </a:r>
            <a:r>
              <a:rPr lang="en-US" altLang="zh-CN" sz="1400" dirty="0" smtClean="0"/>
              <a:t>  ( </a:t>
            </a:r>
            <a:r>
              <a:rPr lang="zh-CN" altLang="zh-CN" sz="1400" dirty="0" smtClean="0"/>
              <a:t>这些按键通常被保留，由系统使用，如</a:t>
            </a:r>
            <a:r>
              <a:rPr lang="en-US" altLang="zh-CN" sz="1400" dirty="0" smtClean="0"/>
              <a:t>Home</a:t>
            </a:r>
            <a:r>
              <a:rPr lang="zh-CN" altLang="zh-CN" sz="1400" dirty="0" smtClean="0"/>
              <a:t>、</a:t>
            </a:r>
            <a:r>
              <a:rPr lang="en-US" altLang="zh-CN" sz="1400" dirty="0" smtClean="0"/>
              <a:t>Back</a:t>
            </a:r>
            <a:r>
              <a:rPr lang="zh-CN" altLang="zh-CN" sz="1400" dirty="0" smtClean="0"/>
              <a:t>、</a:t>
            </a:r>
            <a:r>
              <a:rPr lang="en-US" altLang="zh-CN" sz="1400" dirty="0" smtClean="0"/>
              <a:t>Start Call</a:t>
            </a:r>
            <a:r>
              <a:rPr lang="zh-CN" altLang="zh-CN" sz="1400" dirty="0" smtClean="0"/>
              <a:t>、</a:t>
            </a:r>
            <a:r>
              <a:rPr lang="en-US" altLang="zh-CN" sz="1400" dirty="0" smtClean="0"/>
              <a:t>End Call</a:t>
            </a:r>
            <a:r>
              <a:rPr lang="zh-CN" altLang="zh-CN" sz="1400" dirty="0" smtClean="0"/>
              <a:t>拨号及</a:t>
            </a:r>
            <a:r>
              <a:rPr lang="en-US" altLang="zh-CN" sz="1400" dirty="0" smtClean="0"/>
              <a:t>		             </a:t>
            </a:r>
            <a:r>
              <a:rPr lang="zh-CN" altLang="zh-CN" sz="1400" dirty="0" smtClean="0"/>
              <a:t>音量控制键</a:t>
            </a:r>
            <a:r>
              <a:rPr lang="en-US" altLang="zh-CN" sz="1400" dirty="0" smtClean="0"/>
              <a:t>)</a:t>
            </a:r>
            <a:r>
              <a:rPr lang="zh-CN" altLang="en-US" sz="1400" dirty="0" smtClean="0"/>
              <a:t>；</a:t>
            </a:r>
            <a:endParaRPr lang="en-US" altLang="zh-CN" sz="1400" dirty="0" smtClean="0"/>
          </a:p>
          <a:p>
            <a:endParaRPr lang="en-US" altLang="zh-CN" sz="1400" dirty="0" smtClean="0"/>
          </a:p>
          <a:p>
            <a:r>
              <a:rPr lang="en-US" altLang="zh-CN" sz="1400" b="1" dirty="0" smtClean="0"/>
              <a:t>--pct-appswitch &lt;percent&gt;     </a:t>
            </a:r>
            <a:r>
              <a:rPr lang="zh-CN" altLang="zh-CN" sz="1400" dirty="0" smtClean="0"/>
              <a:t>调整启动</a:t>
            </a:r>
            <a:r>
              <a:rPr lang="en-US" altLang="zh-CN" sz="1400" dirty="0" smtClean="0"/>
              <a:t>Activity</a:t>
            </a:r>
            <a:r>
              <a:rPr lang="zh-CN" altLang="zh-CN" sz="1400" dirty="0" smtClean="0"/>
              <a:t>的百分比</a:t>
            </a:r>
            <a:r>
              <a:rPr lang="zh-CN" altLang="en-US" sz="1400" dirty="0" smtClean="0"/>
              <a:t>（</a:t>
            </a:r>
            <a:r>
              <a:rPr lang="zh-CN" altLang="zh-CN" sz="1400" dirty="0" smtClean="0"/>
              <a:t>在随机间隔里，</a:t>
            </a:r>
            <a:r>
              <a:rPr lang="en-US" altLang="zh-CN" sz="1400" dirty="0" smtClean="0"/>
              <a:t>Monkey</a:t>
            </a:r>
            <a:r>
              <a:rPr lang="zh-CN" altLang="zh-CN" sz="1400" dirty="0" smtClean="0"/>
              <a:t>将执行一个</a:t>
            </a:r>
            <a:r>
              <a:rPr lang="en-US" altLang="zh-CN" sz="1400" dirty="0" smtClean="0"/>
              <a:t>startActivity()</a:t>
            </a:r>
            <a:r>
              <a:rPr lang="zh-CN" altLang="zh-CN" sz="1400" dirty="0" smtClean="0"/>
              <a:t>调用，作为最大程度覆盖包中全部</a:t>
            </a:r>
            <a:r>
              <a:rPr lang="en-US" altLang="zh-CN" sz="1400" dirty="0" smtClean="0"/>
              <a:t>	      	             Activity</a:t>
            </a:r>
            <a:r>
              <a:rPr lang="zh-CN" altLang="zh-CN" sz="1400" dirty="0" smtClean="0"/>
              <a:t>的一种方法</a:t>
            </a:r>
            <a:r>
              <a:rPr lang="zh-CN" altLang="en-US" sz="1400" dirty="0" smtClean="0"/>
              <a:t>）；</a:t>
            </a:r>
            <a:endParaRPr lang="en-US" altLang="zh-CN" sz="1400" dirty="0" smtClean="0"/>
          </a:p>
          <a:p>
            <a:pPr>
              <a:buFontTx/>
              <a:buChar char="-"/>
            </a:pPr>
            <a:endParaRPr lang="en-US" altLang="zh-CN" sz="1400" dirty="0" smtClean="0"/>
          </a:p>
          <a:p>
            <a:r>
              <a:rPr lang="en-US" altLang="zh-CN" sz="1400" b="1" dirty="0" smtClean="0"/>
              <a:t>--pct-anyevent &lt;percent&gt; </a:t>
            </a:r>
            <a:r>
              <a:rPr lang="en-US" altLang="zh-CN" sz="1400" dirty="0" smtClean="0"/>
              <a:t>      </a:t>
            </a:r>
            <a:r>
              <a:rPr lang="zh-CN" altLang="zh-CN" sz="1400" dirty="0" smtClean="0"/>
              <a:t>调整其它类型事件的百分比（它包罗了所有其它类型的事件，如：按键、其它不常用的设备按钮、等等）</a:t>
            </a:r>
            <a:r>
              <a:rPr lang="zh-CN" altLang="en-US" sz="1400" dirty="0" smtClean="0"/>
              <a:t>；</a:t>
            </a:r>
            <a:endParaRPr lang="en-US" altLang="zh-CN" sz="1400" dirty="0" smtClean="0"/>
          </a:p>
          <a:p>
            <a:pPr>
              <a:buFontTx/>
              <a:buChar char="-"/>
            </a:pPr>
            <a:endParaRPr lang="en-US" altLang="zh-CN" sz="1400" dirty="0" smtClean="0"/>
          </a:p>
          <a:p>
            <a:r>
              <a:rPr lang="en-US" altLang="zh-CN" sz="1400" b="1" dirty="0" smtClean="0"/>
              <a:t>--pct-pinchzoom &lt;percent&gt;   </a:t>
            </a:r>
            <a:r>
              <a:rPr lang="zh-CN" altLang="zh-CN" sz="1400" dirty="0" smtClean="0"/>
              <a:t>调整二指缩放事件的百分比（即智能机上的放大缩小手势操作） </a:t>
            </a:r>
            <a:r>
              <a:rPr lang="zh-CN" altLang="en-US" sz="1400" dirty="0" smtClean="0"/>
              <a:t>；</a:t>
            </a:r>
            <a:endParaRPr lang="en-US" altLang="zh-CN" sz="1400" dirty="0" smtClean="0"/>
          </a:p>
          <a:p>
            <a:endParaRPr lang="en-US" altLang="zh-CN" sz="1400" dirty="0" smtClean="0"/>
          </a:p>
          <a:p>
            <a:r>
              <a:rPr lang="en-US" altLang="zh-CN" sz="1400" b="1" dirty="0" smtClean="0"/>
              <a:t>-- pct-flip &lt;percent&gt;                </a:t>
            </a:r>
            <a:r>
              <a:rPr lang="zh-CN" altLang="zh-CN" sz="1400" dirty="0" smtClean="0"/>
              <a:t>调整键盘事件的百分比（如点击输入框，键盘弹起，点击输入框以外区域，键盘收回）</a:t>
            </a:r>
            <a:r>
              <a:rPr lang="zh-CN" altLang="en-US" sz="1400" dirty="0" smtClean="0"/>
              <a:t>；</a:t>
            </a:r>
            <a:endParaRPr lang="en-US" altLang="zh-CN" sz="1400" dirty="0" smtClean="0"/>
          </a:p>
          <a:p>
            <a:endParaRPr lang="en-US" altLang="zh-CN" sz="1400" dirty="0" smtClean="0"/>
          </a:p>
          <a:p>
            <a:r>
              <a:rPr lang="en-US" altLang="zh-CN" sz="1400" b="1" dirty="0" smtClean="0"/>
              <a:t>- -pct-rotation &lt;percent&gt; </a:t>
            </a:r>
            <a:r>
              <a:rPr lang="en-US" altLang="zh-CN" sz="1400" dirty="0" smtClean="0"/>
              <a:t>       </a:t>
            </a:r>
            <a:r>
              <a:rPr lang="zh-CN" altLang="zh-CN" sz="1400" dirty="0" smtClean="0"/>
              <a:t>调整屏幕旋转百分比（如横屏、竖屏） </a:t>
            </a:r>
            <a:r>
              <a:rPr lang="zh-CN" altLang="en-US" sz="1400" dirty="0" smtClean="0"/>
              <a:t>。</a:t>
            </a:r>
            <a:endParaRPr lang="zh-CN" altLang="zh-CN" sz="1400" dirty="0" smtClean="0"/>
          </a:p>
          <a:p>
            <a:endParaRPr lang="zh-CN" altLang="zh-CN" sz="1400" dirty="0" smtClean="0"/>
          </a:p>
          <a:p>
            <a:endParaRPr lang="zh-CN" altLang="zh-CN" sz="1400" dirty="0" smtClean="0"/>
          </a:p>
          <a:p>
            <a:pPr>
              <a:buFontTx/>
              <a:buChar char="-"/>
            </a:pPr>
            <a:endParaRPr lang="zh-CN" altLang="zh-CN" sz="1400" dirty="0" smtClean="0"/>
          </a:p>
          <a:p>
            <a:pPr>
              <a:buFontTx/>
              <a:buChar char="-"/>
            </a:pPr>
            <a:endParaRPr lang="zh-CN" altLang="zh-CN" sz="1400" dirty="0" smtClean="0"/>
          </a:p>
          <a:p>
            <a:endParaRPr lang="zh-CN" altLang="zh-CN" sz="1400" dirty="0" smtClean="0"/>
          </a:p>
          <a:p>
            <a:pPr>
              <a:buFontTx/>
              <a:buChar char="-"/>
            </a:pPr>
            <a:endParaRPr lang="zh-CN" altLang="zh-CN" sz="1400" dirty="0" smtClean="0"/>
          </a:p>
          <a:p>
            <a:pPr>
              <a:buFontTx/>
              <a:buChar char="-"/>
            </a:pPr>
            <a:endParaRPr lang="zh-CN" altLang="zh-CN" sz="1400" dirty="0" smtClean="0"/>
          </a:p>
          <a:p>
            <a:pPr>
              <a:buFontTx/>
              <a:buChar char="-"/>
            </a:pPr>
            <a:endParaRPr lang="zh-CN" altLang="zh-CN" sz="1400" dirty="0" smtClean="0"/>
          </a:p>
          <a:p>
            <a:endParaRPr lang="zh-CN" altLang="zh-CN" sz="1400" dirty="0" smtClean="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0877" y="780585"/>
            <a:ext cx="9300117" cy="590804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触摸事件</a:t>
            </a:r>
            <a:r>
              <a:rPr lang="zh-CN" altLang="en-US" dirty="0" smtClean="0">
                <a:solidFill>
                  <a:srgbClr val="FF0000"/>
                </a:solidFill>
                <a:latin typeface="微软雅黑" panose="020B0503020204020204" pitchFamily="34" charset="-122"/>
                <a:ea typeface="微软雅黑" panose="020B0503020204020204" pitchFamily="34" charset="-122"/>
              </a:rPr>
              <a:t>百分比         参数</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smtClean="0">
                <a:solidFill>
                  <a:srgbClr val="FF0000"/>
                </a:solidFill>
                <a:latin typeface="微软雅黑" panose="020B0503020204020204" pitchFamily="34" charset="-122"/>
                <a:ea typeface="微软雅黑" panose="020B0503020204020204" pitchFamily="34" charset="-122"/>
              </a:rPr>
              <a:t>pct</a:t>
            </a:r>
            <a:r>
              <a:rPr lang="en-US" altLang="zh-CN" dirty="0" smtClean="0">
                <a:solidFill>
                  <a:srgbClr val="FF0000"/>
                </a:solidFill>
                <a:latin typeface="微软雅黑" panose="020B0503020204020204" pitchFamily="34" charset="-122"/>
                <a:ea typeface="微软雅黑" panose="020B0503020204020204" pitchFamily="34" charset="-122"/>
              </a:rPr>
              <a:t>-touch</a:t>
            </a: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en-US" altLang="zh-CN" dirty="0" smtClean="0"/>
          </a:p>
          <a:p>
            <a:r>
              <a:rPr lang="en-US" altLang="zh-CN" dirty="0" smtClean="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滑动事件</a:t>
            </a:r>
            <a:r>
              <a:rPr lang="zh-CN" altLang="en-US" dirty="0" smtClean="0">
                <a:solidFill>
                  <a:srgbClr val="FF0000"/>
                </a:solidFill>
                <a:latin typeface="微软雅黑" panose="020B0503020204020204" pitchFamily="34" charset="-122"/>
                <a:ea typeface="微软雅黑" panose="020B0503020204020204" pitchFamily="34" charset="-122"/>
              </a:rPr>
              <a:t>百分比         参数</a:t>
            </a:r>
            <a:r>
              <a:rPr lang="en-US" altLang="zh-CN" dirty="0" smtClean="0">
                <a:solidFill>
                  <a:srgbClr val="FF0000"/>
                </a:solidFill>
                <a:latin typeface="微软雅黑" panose="020B0503020204020204" pitchFamily="34" charset="-122"/>
                <a:ea typeface="微软雅黑" panose="020B0503020204020204" pitchFamily="34" charset="-122"/>
              </a:rPr>
              <a:t>--</a:t>
            </a:r>
            <a:r>
              <a:rPr lang="en-US" altLang="zh-CN" dirty="0" err="1" smtClean="0">
                <a:solidFill>
                  <a:srgbClr val="FF0000"/>
                </a:solidFill>
                <a:latin typeface="微软雅黑" panose="020B0503020204020204" pitchFamily="34" charset="-122"/>
                <a:ea typeface="微软雅黑" panose="020B0503020204020204" pitchFamily="34" charset="-122"/>
              </a:rPr>
              <a:t>pct</a:t>
            </a:r>
            <a:r>
              <a:rPr lang="en-US" altLang="zh-CN" dirty="0" smtClean="0">
                <a:solidFill>
                  <a:srgbClr val="FF0000"/>
                </a:solidFill>
                <a:latin typeface="微软雅黑" panose="020B0503020204020204" pitchFamily="34" charset="-122"/>
                <a:ea typeface="微软雅黑" panose="020B0503020204020204" pitchFamily="34" charset="-122"/>
              </a:rPr>
              <a:t>-motion</a:t>
            </a: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en-US" altLang="zh-CN" dirty="0" smtClean="0"/>
          </a:p>
          <a:p>
            <a:r>
              <a:rPr lang="en-US" altLang="zh-CN" dirty="0" smtClean="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：缩放事件</a:t>
            </a:r>
            <a:r>
              <a:rPr lang="zh-CN" altLang="en-US" dirty="0" smtClean="0">
                <a:latin typeface="微软雅黑" panose="020B0503020204020204" pitchFamily="34" charset="-122"/>
                <a:ea typeface="微软雅黑" panose="020B0503020204020204" pitchFamily="34" charset="-122"/>
              </a:rPr>
              <a:t>百分比         参数</a:t>
            </a:r>
            <a:r>
              <a:rPr lang="en-US" altLang="zh-CN" dirty="0">
                <a:solidFill>
                  <a:srgbClr val="7030A0"/>
                </a:solidFill>
                <a:latin typeface="微软雅黑" panose="020B0503020204020204" pitchFamily="34" charset="-122"/>
                <a:ea typeface="微软雅黑" panose="020B0503020204020204" pitchFamily="34" charset="-122"/>
              </a:rPr>
              <a:t>--</a:t>
            </a:r>
            <a:r>
              <a:rPr lang="en-US" altLang="zh-CN" dirty="0" err="1" smtClean="0">
                <a:solidFill>
                  <a:srgbClr val="7030A0"/>
                </a:solidFill>
                <a:latin typeface="微软雅黑" panose="020B0503020204020204" pitchFamily="34" charset="-122"/>
                <a:ea typeface="微软雅黑" panose="020B0503020204020204" pitchFamily="34" charset="-122"/>
              </a:rPr>
              <a:t>pct-pinchzoom</a:t>
            </a:r>
            <a:endParaRPr lang="en-US" altLang="zh-CN" dirty="0" smtClean="0">
              <a:solidFill>
                <a:srgbClr val="7030A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轨迹球事件</a:t>
            </a:r>
            <a:r>
              <a:rPr lang="zh-CN" altLang="en-US" dirty="0" smtClean="0">
                <a:solidFill>
                  <a:srgbClr val="FF0000"/>
                </a:solidFill>
                <a:latin typeface="微软雅黑" panose="020B0503020204020204" pitchFamily="34" charset="-122"/>
                <a:ea typeface="微软雅黑" panose="020B0503020204020204" pitchFamily="34" charset="-122"/>
              </a:rPr>
              <a:t>百分比      参数</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smtClean="0">
                <a:solidFill>
                  <a:srgbClr val="FF0000"/>
                </a:solidFill>
                <a:latin typeface="微软雅黑" panose="020B0503020204020204" pitchFamily="34" charset="-122"/>
                <a:ea typeface="微软雅黑" panose="020B0503020204020204" pitchFamily="34" charset="-122"/>
              </a:rPr>
              <a:t>pct</a:t>
            </a:r>
            <a:r>
              <a:rPr lang="en-US" altLang="zh-CN" dirty="0" smtClean="0">
                <a:solidFill>
                  <a:srgbClr val="FF0000"/>
                </a:solidFill>
                <a:latin typeface="微软雅黑" panose="020B0503020204020204" pitchFamily="34" charset="-122"/>
                <a:ea typeface="微软雅黑" panose="020B0503020204020204" pitchFamily="34" charset="-122"/>
              </a:rPr>
              <a:t>-trackball</a:t>
            </a: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屏幕旋转事件</a:t>
            </a:r>
            <a:r>
              <a:rPr lang="zh-CN" altLang="en-US" dirty="0" smtClean="0">
                <a:solidFill>
                  <a:srgbClr val="FF0000"/>
                </a:solidFill>
                <a:latin typeface="微软雅黑" panose="020B0503020204020204" pitchFamily="34" charset="-122"/>
                <a:ea typeface="微软雅黑" panose="020B0503020204020204" pitchFamily="34" charset="-122"/>
              </a:rPr>
              <a:t>百分比</a:t>
            </a:r>
            <a:r>
              <a:rPr lang="zh-CN" altLang="en-US" dirty="0" smtClean="0">
                <a:latin typeface="微软雅黑" panose="020B0503020204020204" pitchFamily="34" charset="-122"/>
                <a:ea typeface="微软雅黑" panose="020B0503020204020204" pitchFamily="34" charset="-122"/>
              </a:rPr>
              <a:t>   参数 </a:t>
            </a:r>
            <a:r>
              <a:rPr lang="en-US" altLang="zh-CN" dirty="0">
                <a:solidFill>
                  <a:srgbClr val="7030A0"/>
                </a:solidFill>
              </a:rPr>
              <a:t>- -</a:t>
            </a:r>
            <a:r>
              <a:rPr lang="en-US" altLang="zh-CN" dirty="0" err="1">
                <a:solidFill>
                  <a:srgbClr val="7030A0"/>
                </a:solidFill>
              </a:rPr>
              <a:t>pct</a:t>
            </a:r>
            <a:r>
              <a:rPr lang="en-US" altLang="zh-CN" dirty="0">
                <a:solidFill>
                  <a:srgbClr val="7030A0"/>
                </a:solidFill>
              </a:rPr>
              <a:t>-rotation </a:t>
            </a:r>
            <a:endParaRPr lang="en-US" altLang="zh-CN" dirty="0" smtClean="0">
              <a:solidFill>
                <a:srgbClr val="7030A0"/>
              </a:solidFill>
              <a:latin typeface="微软雅黑" panose="020B0503020204020204" pitchFamily="34" charset="-122"/>
              <a:ea typeface="微软雅黑" panose="020B0503020204020204" pitchFamily="34" charset="-122"/>
            </a:endParaRPr>
          </a:p>
          <a:p>
            <a:endParaRPr lang="zh-CN" altLang="en-US" dirty="0"/>
          </a:p>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：基本导航事件</a:t>
            </a:r>
            <a:r>
              <a:rPr lang="zh-CN" altLang="en-US" dirty="0" smtClean="0">
                <a:latin typeface="微软雅黑" panose="020B0503020204020204" pitchFamily="34" charset="-122"/>
                <a:ea typeface="微软雅黑" panose="020B0503020204020204" pitchFamily="34" charset="-122"/>
              </a:rPr>
              <a:t>百分比   参数</a:t>
            </a:r>
            <a:r>
              <a:rPr lang="en-US" altLang="zh-CN" dirty="0" smtClean="0">
                <a:latin typeface="微软雅黑" panose="020B0503020204020204" pitchFamily="34" charset="-122"/>
                <a:ea typeface="微软雅黑" panose="020B0503020204020204" pitchFamily="34" charset="-122"/>
              </a:rPr>
              <a:t> </a:t>
            </a:r>
            <a:r>
              <a:rPr lang="en-US" altLang="zh-CN" dirty="0" smtClean="0">
                <a:solidFill>
                  <a:srgbClr val="7030A0"/>
                </a:solidFill>
                <a:latin typeface="微软雅黑" panose="020B0503020204020204" pitchFamily="34" charset="-122"/>
                <a:ea typeface="微软雅黑" panose="020B0503020204020204" pitchFamily="34" charset="-122"/>
              </a:rPr>
              <a:t>--</a:t>
            </a:r>
            <a:r>
              <a:rPr lang="en-US" altLang="zh-CN" dirty="0" err="1" smtClean="0">
                <a:solidFill>
                  <a:srgbClr val="7030A0"/>
                </a:solidFill>
                <a:latin typeface="微软雅黑" panose="020B0503020204020204" pitchFamily="34" charset="-122"/>
                <a:ea typeface="微软雅黑" panose="020B0503020204020204" pitchFamily="34" charset="-122"/>
              </a:rPr>
              <a:t>pct-nav</a:t>
            </a:r>
            <a:endParaRPr lang="en-US" altLang="zh-CN" dirty="0" smtClean="0">
              <a:solidFill>
                <a:srgbClr val="7030A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：主要导航事件</a:t>
            </a:r>
            <a:r>
              <a:rPr lang="zh-CN" altLang="en-US" dirty="0" smtClean="0">
                <a:latin typeface="微软雅黑" panose="020B0503020204020204" pitchFamily="34" charset="-122"/>
                <a:ea typeface="微软雅黑" panose="020B0503020204020204" pitchFamily="34" charset="-122"/>
              </a:rPr>
              <a:t>百分比   参数</a:t>
            </a:r>
            <a:r>
              <a:rPr lang="en-US" altLang="zh-CN" dirty="0">
                <a:solidFill>
                  <a:srgbClr val="7030A0"/>
                </a:solidFill>
                <a:latin typeface="微软雅黑" panose="020B0503020204020204" pitchFamily="34" charset="-122"/>
                <a:ea typeface="微软雅黑" panose="020B0503020204020204" pitchFamily="34" charset="-122"/>
              </a:rPr>
              <a:t>--</a:t>
            </a:r>
            <a:r>
              <a:rPr lang="en-US" altLang="zh-CN" dirty="0" err="1" smtClean="0">
                <a:solidFill>
                  <a:srgbClr val="7030A0"/>
                </a:solidFill>
                <a:latin typeface="微软雅黑" panose="020B0503020204020204" pitchFamily="34" charset="-122"/>
                <a:ea typeface="微软雅黑" panose="020B0503020204020204" pitchFamily="34" charset="-122"/>
              </a:rPr>
              <a:t>pct-majornav</a:t>
            </a:r>
            <a:endParaRPr lang="en-US" altLang="zh-CN" dirty="0" smtClean="0">
              <a:solidFill>
                <a:srgbClr val="7030A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系统事件</a:t>
            </a:r>
            <a:r>
              <a:rPr lang="zh-CN" altLang="en-US" dirty="0" smtClean="0">
                <a:solidFill>
                  <a:srgbClr val="FF0000"/>
                </a:solidFill>
                <a:latin typeface="微软雅黑" panose="020B0503020204020204" pitchFamily="34" charset="-122"/>
                <a:ea typeface="微软雅黑" panose="020B0503020204020204" pitchFamily="34" charset="-122"/>
              </a:rPr>
              <a:t>百分比</a:t>
            </a:r>
            <a:r>
              <a:rPr lang="zh-CN" altLang="en-US" dirty="0" smtClean="0">
                <a:latin typeface="微软雅黑" panose="020B0503020204020204" pitchFamily="34" charset="-122"/>
                <a:ea typeface="微软雅黑" panose="020B0503020204020204" pitchFamily="34" charset="-122"/>
              </a:rPr>
              <a:t>          参数</a:t>
            </a:r>
            <a:r>
              <a:rPr lang="en-US" altLang="zh-CN" dirty="0">
                <a:solidFill>
                  <a:srgbClr val="7030A0"/>
                </a:solidFill>
                <a:latin typeface="微软雅黑" panose="020B0503020204020204" pitchFamily="34" charset="-122"/>
                <a:ea typeface="微软雅黑" panose="020B0503020204020204" pitchFamily="34" charset="-122"/>
              </a:rPr>
              <a:t>--</a:t>
            </a:r>
            <a:r>
              <a:rPr lang="en-US" altLang="zh-CN" dirty="0" err="1" smtClean="0">
                <a:solidFill>
                  <a:srgbClr val="7030A0"/>
                </a:solidFill>
                <a:latin typeface="微软雅黑" panose="020B0503020204020204" pitchFamily="34" charset="-122"/>
                <a:ea typeface="微软雅黑" panose="020B0503020204020204" pitchFamily="34" charset="-122"/>
              </a:rPr>
              <a:t>pct-syskeys</a:t>
            </a:r>
            <a:endParaRPr lang="en-US" altLang="zh-CN" dirty="0" smtClean="0">
              <a:solidFill>
                <a:srgbClr val="7030A0"/>
              </a:solidFill>
              <a:latin typeface="微软雅黑" panose="020B0503020204020204" pitchFamily="34" charset="-122"/>
              <a:ea typeface="微软雅黑" panose="020B0503020204020204" pitchFamily="34" charset="-122"/>
            </a:endParaRPr>
          </a:p>
          <a:p>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Activity</a:t>
            </a:r>
            <a:r>
              <a:rPr lang="zh-CN" altLang="en-US" dirty="0">
                <a:latin typeface="微软雅黑" panose="020B0503020204020204" pitchFamily="34" charset="-122"/>
                <a:ea typeface="微软雅黑" panose="020B0503020204020204" pitchFamily="34" charset="-122"/>
              </a:rPr>
              <a:t>启动事件</a:t>
            </a:r>
            <a:r>
              <a:rPr lang="zh-CN" altLang="en-US" dirty="0" smtClean="0">
                <a:latin typeface="微软雅黑" panose="020B0503020204020204" pitchFamily="34" charset="-122"/>
                <a:ea typeface="微软雅黑" panose="020B0503020204020204" pitchFamily="34" charset="-122"/>
              </a:rPr>
              <a:t>百分比      参数</a:t>
            </a:r>
            <a:r>
              <a:rPr lang="en-US" altLang="zh-CN" dirty="0">
                <a:solidFill>
                  <a:srgbClr val="7030A0"/>
                </a:solidFill>
                <a:latin typeface="微软雅黑" panose="020B0503020204020204" pitchFamily="34" charset="-122"/>
                <a:ea typeface="微软雅黑" panose="020B0503020204020204" pitchFamily="34" charset="-122"/>
              </a:rPr>
              <a:t>--</a:t>
            </a:r>
            <a:r>
              <a:rPr lang="en-US" altLang="zh-CN" dirty="0" err="1" smtClean="0">
                <a:solidFill>
                  <a:srgbClr val="7030A0"/>
                </a:solidFill>
                <a:latin typeface="微软雅黑" panose="020B0503020204020204" pitchFamily="34" charset="-122"/>
                <a:ea typeface="微软雅黑" panose="020B0503020204020204" pitchFamily="34" charset="-122"/>
              </a:rPr>
              <a:t>pct-appswitch</a:t>
            </a:r>
            <a:endParaRPr lang="en-US" altLang="zh-CN" dirty="0" smtClean="0">
              <a:solidFill>
                <a:srgbClr val="7030A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键盘轻弹事件</a:t>
            </a:r>
            <a:r>
              <a:rPr lang="zh-CN" altLang="en-US" dirty="0" smtClean="0">
                <a:solidFill>
                  <a:srgbClr val="FF0000"/>
                </a:solidFill>
                <a:latin typeface="微软雅黑" panose="020B0503020204020204" pitchFamily="34" charset="-122"/>
                <a:ea typeface="微软雅黑" panose="020B0503020204020204" pitchFamily="34" charset="-122"/>
              </a:rPr>
              <a:t>百分比          参数</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smtClean="0">
                <a:solidFill>
                  <a:srgbClr val="FF0000"/>
                </a:solidFill>
                <a:latin typeface="微软雅黑" panose="020B0503020204020204" pitchFamily="34" charset="-122"/>
                <a:ea typeface="微软雅黑" panose="020B0503020204020204" pitchFamily="34" charset="-122"/>
              </a:rPr>
              <a:t>pct</a:t>
            </a:r>
            <a:r>
              <a:rPr lang="en-US" altLang="zh-CN" dirty="0" smtClean="0">
                <a:solidFill>
                  <a:srgbClr val="FF0000"/>
                </a:solidFill>
                <a:latin typeface="微软雅黑" panose="020B0503020204020204" pitchFamily="34" charset="-122"/>
                <a:ea typeface="微软雅黑" panose="020B0503020204020204" pitchFamily="34" charset="-122"/>
              </a:rPr>
              <a:t>-flip</a:t>
            </a: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en-US" altLang="zh-CN" dirty="0"/>
          </a:p>
          <a:p>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：其他事件</a:t>
            </a:r>
            <a:r>
              <a:rPr lang="zh-CN" altLang="en-US" dirty="0" smtClean="0">
                <a:latin typeface="微软雅黑" panose="020B0503020204020204" pitchFamily="34" charset="-122"/>
                <a:ea typeface="微软雅黑" panose="020B0503020204020204" pitchFamily="34" charset="-122"/>
              </a:rPr>
              <a:t>百分比                参数</a:t>
            </a:r>
            <a:r>
              <a:rPr lang="en-US" altLang="zh-CN" dirty="0">
                <a:solidFill>
                  <a:srgbClr val="7030A0"/>
                </a:solidFill>
                <a:latin typeface="微软雅黑" panose="020B0503020204020204" pitchFamily="34" charset="-122"/>
                <a:ea typeface="微软雅黑" panose="020B0503020204020204" pitchFamily="34" charset="-122"/>
              </a:rPr>
              <a:t>--</a:t>
            </a:r>
            <a:r>
              <a:rPr lang="en-US" altLang="zh-CN" dirty="0" err="1">
                <a:solidFill>
                  <a:srgbClr val="7030A0"/>
                </a:solidFill>
                <a:latin typeface="微软雅黑" panose="020B0503020204020204" pitchFamily="34" charset="-122"/>
                <a:ea typeface="微软雅黑" panose="020B0503020204020204" pitchFamily="34" charset="-122"/>
              </a:rPr>
              <a:t>pct-anyevent</a:t>
            </a:r>
            <a:endParaRPr lang="en-US" altLang="zh-CN" dirty="0">
              <a:solidFill>
                <a:srgbClr val="7030A0"/>
              </a:solidFill>
            </a:endParaRPr>
          </a:p>
        </p:txBody>
      </p:sp>
      <p:sp>
        <p:nvSpPr>
          <p:cNvPr id="3" name="文本框 2"/>
          <p:cNvSpPr txBox="1"/>
          <p:nvPr/>
        </p:nvSpPr>
        <p:spPr>
          <a:xfrm>
            <a:off x="892098" y="144966"/>
            <a:ext cx="6768790" cy="523220"/>
          </a:xfrm>
          <a:prstGeom prst="rect">
            <a:avLst/>
          </a:prstGeom>
          <a:noFill/>
        </p:spPr>
        <p:txBody>
          <a:bodyPr wrap="square" rtlCol="0">
            <a:spAutoFit/>
          </a:bodyPr>
          <a:lstStyle/>
          <a:p>
            <a:r>
              <a:rPr lang="en-US" altLang="zh-CN" sz="2800" dirty="0" smtClean="0">
                <a:solidFill>
                  <a:schemeClr val="accent4"/>
                </a:solidFill>
              </a:rPr>
              <a:t>                        Android 7.0 </a:t>
            </a:r>
            <a:r>
              <a:rPr lang="zh-CN" altLang="en-US" sz="2800" dirty="0" smtClean="0">
                <a:solidFill>
                  <a:schemeClr val="accent4"/>
                </a:solidFill>
              </a:rPr>
              <a:t>的</a:t>
            </a:r>
            <a:r>
              <a:rPr lang="en-US" altLang="zh-CN" sz="2800" dirty="0" smtClean="0">
                <a:solidFill>
                  <a:schemeClr val="accent4"/>
                </a:solidFill>
              </a:rPr>
              <a:t>11</a:t>
            </a:r>
            <a:r>
              <a:rPr lang="zh-CN" altLang="en-US" sz="2800" dirty="0" smtClean="0">
                <a:solidFill>
                  <a:schemeClr val="accent4"/>
                </a:solidFill>
              </a:rPr>
              <a:t>个事件</a:t>
            </a:r>
            <a:endParaRPr lang="zh-CN" altLang="en-US" sz="2800" dirty="0">
              <a:solidFill>
                <a:schemeClr val="accent4"/>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330776" y="636356"/>
            <a:ext cx="9571760" cy="622164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613063" y="124691"/>
            <a:ext cx="9166513" cy="6657982"/>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96654" y="772514"/>
            <a:ext cx="8616059" cy="5445800"/>
          </a:xfrm>
          <a:prstGeom prst="rect">
            <a:avLst/>
          </a:prstGeom>
        </p:spPr>
      </p:pic>
      <p:sp>
        <p:nvSpPr>
          <p:cNvPr id="3" name="文本框 2"/>
          <p:cNvSpPr txBox="1"/>
          <p:nvPr/>
        </p:nvSpPr>
        <p:spPr>
          <a:xfrm>
            <a:off x="1527717" y="100361"/>
            <a:ext cx="6144322" cy="523220"/>
          </a:xfrm>
          <a:prstGeom prst="rect">
            <a:avLst/>
          </a:prstGeom>
          <a:noFill/>
        </p:spPr>
        <p:txBody>
          <a:bodyPr wrap="square" rtlCol="0">
            <a:spAutoFit/>
          </a:bodyPr>
          <a:lstStyle/>
          <a:p>
            <a:r>
              <a:rPr lang="en-US" altLang="zh-CN" sz="2800" dirty="0" smtClean="0">
                <a:solidFill>
                  <a:schemeClr val="accent3"/>
                </a:solidFill>
              </a:rPr>
              <a:t>                        </a:t>
            </a:r>
            <a:r>
              <a:rPr lang="en-US" altLang="zh-CN" sz="2800" dirty="0" err="1" smtClean="0">
                <a:solidFill>
                  <a:schemeClr val="accent3"/>
                </a:solidFill>
              </a:rPr>
              <a:t>bluestacks</a:t>
            </a:r>
            <a:r>
              <a:rPr lang="en-US" altLang="zh-CN" sz="2800" dirty="0" smtClean="0">
                <a:solidFill>
                  <a:schemeClr val="accent3"/>
                </a:solidFill>
              </a:rPr>
              <a:t> </a:t>
            </a:r>
            <a:r>
              <a:rPr lang="zh-CN" altLang="en-US" sz="2800" dirty="0" smtClean="0">
                <a:solidFill>
                  <a:schemeClr val="accent3"/>
                </a:solidFill>
              </a:rPr>
              <a:t>运行效果图</a:t>
            </a:r>
            <a:endParaRPr lang="zh-CN" altLang="en-US" sz="2800" dirty="0">
              <a:solidFill>
                <a:schemeClr val="accent3"/>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88315" y="542290"/>
          <a:ext cx="11079480" cy="5681193"/>
        </p:xfrm>
        <a:graphic>
          <a:graphicData uri="http://schemas.openxmlformats.org/drawingml/2006/table">
            <a:tbl>
              <a:tblPr/>
              <a:tblGrid>
                <a:gridCol w="1894840"/>
                <a:gridCol w="9184640"/>
              </a:tblGrid>
              <a:tr h="680720">
                <a:tc>
                  <a:txBody>
                    <a:bodyPr/>
                    <a:lstStyle/>
                    <a:p>
                      <a:r>
                        <a:rPr lang="en-US" sz="1600" dirty="0"/>
                        <a:t>--</a:t>
                      </a:r>
                      <a:r>
                        <a:rPr lang="en-US" sz="1600" dirty="0" err="1"/>
                        <a:t>hprof</a:t>
                      </a:r>
                      <a:endParaRPr lang="en-US" sz="1600" dirty="0"/>
                    </a:p>
                  </a:txBody>
                  <a:tcPr marL="32078" marR="32078" marT="16039" marB="16039" anchor="ctr">
                    <a:lnL>
                      <a:noFill/>
                    </a:lnL>
                    <a:lnR>
                      <a:noFill/>
                    </a:lnR>
                    <a:lnT>
                      <a:noFill/>
                    </a:lnT>
                    <a:lnB>
                      <a:noFill/>
                    </a:lnB>
                  </a:tcPr>
                </a:tc>
                <a:tc>
                  <a:txBody>
                    <a:bodyPr/>
                    <a:lstStyle/>
                    <a:p>
                      <a:r>
                        <a:rPr lang="zh-CN" altLang="en-US" sz="1600" dirty="0"/>
                        <a:t>设置此选项，将在</a:t>
                      </a:r>
                      <a:r>
                        <a:rPr lang="en-US" altLang="zh-CN" sz="1600" dirty="0"/>
                        <a:t>Monkey</a:t>
                      </a:r>
                      <a:r>
                        <a:rPr lang="zh-CN" altLang="en-US" sz="1600" dirty="0"/>
                        <a:t>事件序列之前和之后立即生成</a:t>
                      </a:r>
                      <a:r>
                        <a:rPr lang="en-US" altLang="zh-CN" sz="1600" dirty="0"/>
                        <a:t>profiling</a:t>
                      </a:r>
                      <a:r>
                        <a:rPr lang="zh-CN" altLang="en-US" sz="1600" dirty="0"/>
                        <a:t>报告。这将会在</a:t>
                      </a:r>
                      <a:r>
                        <a:rPr lang="en-US" altLang="zh-CN" sz="1600" dirty="0"/>
                        <a:t>data/</a:t>
                      </a:r>
                      <a:r>
                        <a:rPr lang="en-US" altLang="zh-CN" sz="1600" dirty="0" err="1"/>
                        <a:t>misc</a:t>
                      </a:r>
                      <a:r>
                        <a:rPr lang="zh-CN" altLang="en-US" sz="1600" dirty="0"/>
                        <a:t>中生成大文件</a:t>
                      </a:r>
                      <a:r>
                        <a:rPr lang="en-US" altLang="zh-CN" sz="1600" dirty="0"/>
                        <a:t>(~5Mb)</a:t>
                      </a:r>
                      <a:r>
                        <a:rPr lang="zh-CN" altLang="en-US" sz="1600" dirty="0"/>
                        <a:t>，所以要小心使用</a:t>
                      </a:r>
                      <a:r>
                        <a:rPr lang="zh-CN" altLang="en-US" sz="1600" dirty="0" smtClean="0"/>
                        <a:t>它，不常用。</a:t>
                      </a:r>
                      <a:endParaRPr lang="zh-CN" altLang="en-US" sz="1600" dirty="0"/>
                    </a:p>
                  </a:txBody>
                  <a:tcPr marL="32078" marR="32078" marT="16039" marB="16039" anchor="ctr">
                    <a:lnL>
                      <a:noFill/>
                    </a:lnL>
                    <a:lnR>
                      <a:noFill/>
                    </a:lnR>
                    <a:lnT>
                      <a:noFill/>
                    </a:lnT>
                    <a:lnB>
                      <a:noFill/>
                    </a:lnB>
                  </a:tcPr>
                </a:tc>
              </a:tr>
              <a:tr h="878745">
                <a:tc>
                  <a:txBody>
                    <a:bodyPr/>
                    <a:lstStyle/>
                    <a:p>
                      <a:r>
                        <a:rPr lang="en-US" sz="1600" dirty="0">
                          <a:solidFill>
                            <a:srgbClr val="FF0000"/>
                          </a:solidFill>
                        </a:rPr>
                        <a:t>--ignore-crashes</a:t>
                      </a:r>
                      <a:endParaRPr lang="en-US" sz="1600" dirty="0">
                        <a:solidFill>
                          <a:srgbClr val="FF0000"/>
                        </a:solidFill>
                      </a:endParaRPr>
                    </a:p>
                  </a:txBody>
                  <a:tcPr marL="32078" marR="32078" marT="16039" marB="16039" anchor="ctr">
                    <a:lnL>
                      <a:noFill/>
                    </a:lnL>
                    <a:lnR>
                      <a:noFill/>
                    </a:lnR>
                    <a:lnT>
                      <a:noFill/>
                    </a:lnT>
                    <a:lnB>
                      <a:noFill/>
                    </a:lnB>
                  </a:tcPr>
                </a:tc>
                <a:tc>
                  <a:txBody>
                    <a:bodyPr/>
                    <a:lstStyle/>
                    <a:p>
                      <a:r>
                        <a:rPr lang="zh-CN" altLang="en-US" sz="1600" kern="1200" dirty="0" smtClean="0">
                          <a:solidFill>
                            <a:schemeClr val="tx1"/>
                          </a:solidFill>
                          <a:latin typeface="+mn-lt"/>
                          <a:ea typeface="+mn-ea"/>
                          <a:cs typeface="+mn-cs"/>
                        </a:rPr>
                        <a:t>当</a:t>
                      </a:r>
                      <a:r>
                        <a:rPr lang="zh-CN" altLang="en-US" sz="1600" kern="1200" dirty="0">
                          <a:solidFill>
                            <a:schemeClr val="tx1"/>
                          </a:solidFill>
                          <a:latin typeface="+mn-lt"/>
                          <a:ea typeface="+mn-ea"/>
                          <a:cs typeface="+mn-cs"/>
                        </a:rPr>
                        <a:t>应用程序崩溃或发生任何失控异常时，</a:t>
                      </a:r>
                      <a:r>
                        <a:rPr lang="en-US" altLang="zh-CN" sz="1600" kern="1200" dirty="0">
                          <a:solidFill>
                            <a:schemeClr val="tx1"/>
                          </a:solidFill>
                          <a:latin typeface="+mn-lt"/>
                          <a:ea typeface="+mn-ea"/>
                          <a:cs typeface="+mn-cs"/>
                        </a:rPr>
                        <a:t>Monkey</a:t>
                      </a:r>
                      <a:r>
                        <a:rPr lang="zh-CN" altLang="en-US" sz="1600" kern="1200" dirty="0">
                          <a:solidFill>
                            <a:schemeClr val="tx1"/>
                          </a:solidFill>
                          <a:latin typeface="+mn-lt"/>
                          <a:ea typeface="+mn-ea"/>
                          <a:cs typeface="+mn-cs"/>
                        </a:rPr>
                        <a:t>将停止运行。如果设置此选项，</a:t>
                      </a:r>
                      <a:r>
                        <a:rPr lang="en-US" altLang="zh-CN" sz="1600" kern="1200" dirty="0">
                          <a:solidFill>
                            <a:schemeClr val="tx1"/>
                          </a:solidFill>
                          <a:latin typeface="+mn-lt"/>
                          <a:ea typeface="+mn-ea"/>
                          <a:cs typeface="+mn-cs"/>
                        </a:rPr>
                        <a:t>Monkey</a:t>
                      </a:r>
                      <a:r>
                        <a:rPr lang="zh-CN" altLang="en-US" sz="1600" kern="1200" dirty="0">
                          <a:solidFill>
                            <a:schemeClr val="tx1"/>
                          </a:solidFill>
                          <a:latin typeface="+mn-lt"/>
                          <a:ea typeface="+mn-ea"/>
                          <a:cs typeface="+mn-cs"/>
                        </a:rPr>
                        <a:t>将继续向系统发送事件，直到计数完成。</a:t>
                      </a:r>
                      <a:endParaRPr lang="zh-CN" altLang="en-US" sz="1600" kern="1200" dirty="0">
                        <a:solidFill>
                          <a:schemeClr val="tx1"/>
                        </a:solidFill>
                        <a:latin typeface="+mn-lt"/>
                        <a:ea typeface="+mn-ea"/>
                        <a:cs typeface="+mn-cs"/>
                      </a:endParaRPr>
                    </a:p>
                    <a:p>
                      <a:endParaRPr lang="zh-CN" altLang="en-US" sz="1200" dirty="0"/>
                    </a:p>
                  </a:txBody>
                  <a:tcPr marL="32078" marR="32078" marT="16039" marB="16039" anchor="ctr">
                    <a:lnL>
                      <a:noFill/>
                    </a:lnL>
                    <a:lnR>
                      <a:noFill/>
                    </a:lnR>
                    <a:lnT>
                      <a:noFill/>
                    </a:lnT>
                    <a:lnB>
                      <a:noFill/>
                    </a:lnB>
                  </a:tcPr>
                </a:tc>
              </a:tr>
              <a:tr h="1228299">
                <a:tc>
                  <a:txBody>
                    <a:bodyPr/>
                    <a:lstStyle/>
                    <a:p>
                      <a:endParaRPr lang="en-US" sz="1600" dirty="0"/>
                    </a:p>
                    <a:p>
                      <a:r>
                        <a:rPr lang="en-US" sz="1600" dirty="0">
                          <a:solidFill>
                            <a:srgbClr val="FF0000"/>
                          </a:solidFill>
                        </a:rPr>
                        <a:t>--ignore-timeouts</a:t>
                      </a:r>
                      <a:endParaRPr lang="en-US" sz="1600" dirty="0">
                        <a:solidFill>
                          <a:srgbClr val="FF0000"/>
                        </a:solidFill>
                      </a:endParaRPr>
                    </a:p>
                  </a:txBody>
                  <a:tcPr marL="32078" marR="32078" marT="16039" marB="16039" anchor="ctr">
                    <a:lnL>
                      <a:noFill/>
                    </a:lnL>
                    <a:lnR>
                      <a:noFill/>
                    </a:lnR>
                    <a:lnT>
                      <a:noFill/>
                    </a:lnT>
                    <a:lnB>
                      <a:noFill/>
                    </a:lnB>
                  </a:tcPr>
                </a:tc>
                <a:tc>
                  <a:txBody>
                    <a:bodyPr/>
                    <a:lstStyle/>
                    <a:p>
                      <a:endParaRPr lang="zh-CN" altLang="en-US" sz="1600" dirty="0" smtClean="0"/>
                    </a:p>
                    <a:p>
                      <a:r>
                        <a:rPr lang="zh-CN" altLang="en-US" sz="1600" dirty="0" smtClean="0"/>
                        <a:t>当</a:t>
                      </a:r>
                      <a:r>
                        <a:rPr lang="zh-CN" altLang="en-US" sz="1600" dirty="0"/>
                        <a:t>应用程序发生任何超时错误</a:t>
                      </a:r>
                      <a:r>
                        <a:rPr lang="en-US" altLang="zh-CN" sz="1600" dirty="0"/>
                        <a:t>(</a:t>
                      </a:r>
                      <a:r>
                        <a:rPr lang="zh-CN" altLang="en-US" sz="1600" dirty="0"/>
                        <a:t>如“</a:t>
                      </a:r>
                      <a:r>
                        <a:rPr lang="en-US" altLang="zh-CN" sz="1600" dirty="0"/>
                        <a:t>Application Not Responding”</a:t>
                      </a:r>
                      <a:r>
                        <a:rPr lang="zh-CN" altLang="en-US" sz="1600" dirty="0"/>
                        <a:t>对话框</a:t>
                      </a:r>
                      <a:r>
                        <a:rPr lang="en-US" altLang="zh-CN" sz="1600" dirty="0"/>
                        <a:t>)</a:t>
                      </a:r>
                      <a:r>
                        <a:rPr lang="zh-CN" altLang="en-US" sz="1600" dirty="0"/>
                        <a:t>时，</a:t>
                      </a:r>
                      <a:r>
                        <a:rPr lang="en-US" altLang="zh-CN" sz="1600" dirty="0"/>
                        <a:t>Monkey</a:t>
                      </a:r>
                      <a:r>
                        <a:rPr lang="zh-CN" altLang="en-US" sz="1600" dirty="0"/>
                        <a:t>将停止运行。如果设置此选项，</a:t>
                      </a:r>
                      <a:r>
                        <a:rPr lang="en-US" altLang="zh-CN" sz="1600" dirty="0"/>
                        <a:t>Monkey</a:t>
                      </a:r>
                      <a:r>
                        <a:rPr lang="zh-CN" altLang="en-US" sz="1600" dirty="0"/>
                        <a:t>将继续向系统发送事件，直到计数完成。</a:t>
                      </a:r>
                      <a:endParaRPr lang="zh-CN" altLang="en-US" sz="1600" dirty="0"/>
                    </a:p>
                  </a:txBody>
                  <a:tcPr marL="32078" marR="32078" marT="16039" marB="16039" anchor="ctr">
                    <a:lnL>
                      <a:noFill/>
                    </a:lnL>
                    <a:lnR>
                      <a:noFill/>
                    </a:lnR>
                    <a:lnT>
                      <a:noFill/>
                    </a:lnT>
                    <a:lnB>
                      <a:noFill/>
                    </a:lnB>
                  </a:tcPr>
                </a:tc>
              </a:tr>
              <a:tr h="723331">
                <a:tc>
                  <a:txBody>
                    <a:bodyPr/>
                    <a:lstStyle/>
                    <a:p>
                      <a:r>
                        <a:rPr lang="en-US" sz="1600" dirty="0">
                          <a:solidFill>
                            <a:srgbClr val="FF0000"/>
                          </a:solidFill>
                        </a:rPr>
                        <a:t>--ignore-security-exceptions</a:t>
                      </a:r>
                      <a:endParaRPr lang="en-US" sz="1600" dirty="0">
                        <a:solidFill>
                          <a:srgbClr val="FF0000"/>
                        </a:solidFill>
                      </a:endParaRPr>
                    </a:p>
                  </a:txBody>
                  <a:tcPr marL="32078" marR="32078" marT="16039" marB="16039" anchor="ctr">
                    <a:lnL>
                      <a:noFill/>
                    </a:lnL>
                    <a:lnR>
                      <a:noFill/>
                    </a:lnR>
                    <a:lnT>
                      <a:noFill/>
                    </a:lnT>
                    <a:lnB>
                      <a:noFill/>
                    </a:lnB>
                  </a:tcPr>
                </a:tc>
                <a:tc>
                  <a:txBody>
                    <a:bodyPr/>
                    <a:lstStyle/>
                    <a:p>
                      <a:endParaRPr lang="zh-CN" altLang="en-US" sz="1600" dirty="0" smtClean="0"/>
                    </a:p>
                    <a:p>
                      <a:r>
                        <a:rPr lang="zh-CN" altLang="en-US" sz="1600" dirty="0" smtClean="0"/>
                        <a:t>当</a:t>
                      </a:r>
                      <a:r>
                        <a:rPr lang="zh-CN" altLang="en-US" sz="1600" dirty="0"/>
                        <a:t>应用程序发生许可错误</a:t>
                      </a:r>
                      <a:r>
                        <a:rPr lang="en-US" altLang="zh-CN" sz="1600" dirty="0"/>
                        <a:t>(</a:t>
                      </a:r>
                      <a:r>
                        <a:rPr lang="zh-CN" altLang="en-US" sz="1600" dirty="0"/>
                        <a:t>如启动一个需要某些许可的</a:t>
                      </a:r>
                      <a:r>
                        <a:rPr lang="en-US" altLang="zh-CN" sz="1600" dirty="0"/>
                        <a:t>Activity)</a:t>
                      </a:r>
                      <a:r>
                        <a:rPr lang="zh-CN" altLang="en-US" sz="1600" dirty="0"/>
                        <a:t>时，</a:t>
                      </a:r>
                      <a:r>
                        <a:rPr lang="en-US" altLang="zh-CN" sz="1600" dirty="0"/>
                        <a:t>Monkey</a:t>
                      </a:r>
                      <a:r>
                        <a:rPr lang="zh-CN" altLang="en-US" sz="1600" dirty="0"/>
                        <a:t>将停止运行。如果设置了此选项，</a:t>
                      </a:r>
                      <a:r>
                        <a:rPr lang="en-US" altLang="zh-CN" sz="1600" dirty="0"/>
                        <a:t>Monkey</a:t>
                      </a:r>
                      <a:r>
                        <a:rPr lang="zh-CN" altLang="en-US" sz="1600" dirty="0"/>
                        <a:t>将继续向系统发送事件，直到计数完成。</a:t>
                      </a:r>
                      <a:endParaRPr lang="zh-CN" altLang="en-US" sz="1600" dirty="0"/>
                    </a:p>
                  </a:txBody>
                  <a:tcPr marL="32078" marR="32078" marT="16039" marB="16039" anchor="ctr">
                    <a:lnL>
                      <a:noFill/>
                    </a:lnL>
                    <a:lnR>
                      <a:noFill/>
                    </a:lnR>
                    <a:lnT>
                      <a:noFill/>
                    </a:lnT>
                    <a:lnB>
                      <a:noFill/>
                    </a:lnB>
                  </a:tcPr>
                </a:tc>
              </a:tr>
              <a:tr h="915076">
                <a:tc>
                  <a:txBody>
                    <a:bodyPr/>
                    <a:lstStyle/>
                    <a:p>
                      <a:r>
                        <a:rPr lang="en-US" sz="1600" dirty="0">
                          <a:solidFill>
                            <a:srgbClr val="FF0000"/>
                          </a:solidFill>
                        </a:rPr>
                        <a:t>--kill-process-after-error</a:t>
                      </a:r>
                      <a:endParaRPr lang="en-US" sz="1600" dirty="0">
                        <a:solidFill>
                          <a:srgbClr val="FF0000"/>
                        </a:solidFill>
                      </a:endParaRPr>
                    </a:p>
                  </a:txBody>
                  <a:tcPr marL="32078" marR="32078" marT="16039" marB="16039" anchor="ctr">
                    <a:lnL>
                      <a:noFill/>
                    </a:lnL>
                    <a:lnR>
                      <a:noFill/>
                    </a:lnR>
                    <a:lnT>
                      <a:noFill/>
                    </a:lnT>
                    <a:lnB>
                      <a:noFill/>
                    </a:lnB>
                  </a:tcPr>
                </a:tc>
                <a:tc>
                  <a:txBody>
                    <a:bodyPr/>
                    <a:lstStyle/>
                    <a:p>
                      <a:r>
                        <a:rPr lang="zh-CN" altLang="en-US" sz="1600" dirty="0" smtClean="0"/>
                        <a:t>当</a:t>
                      </a:r>
                      <a:r>
                        <a:rPr lang="en-US" altLang="zh-CN" sz="1600" dirty="0"/>
                        <a:t>Monkey</a:t>
                      </a:r>
                      <a:r>
                        <a:rPr lang="zh-CN" altLang="en-US" sz="1600" dirty="0"/>
                        <a:t>由于一个错误而停止时，出错的应用程序将继续处于运行状态。当设置了此选项时，将会通知系统停止发生错误的进程</a:t>
                      </a:r>
                      <a:r>
                        <a:rPr lang="zh-CN" altLang="en-US" sz="1600" dirty="0" smtClean="0"/>
                        <a:t>。</a:t>
                      </a:r>
                      <a:endParaRPr lang="zh-CN" altLang="en-US" sz="1600" dirty="0"/>
                    </a:p>
                  </a:txBody>
                  <a:tcPr marL="32078" marR="32078" marT="16039" marB="16039" anchor="ctr">
                    <a:lnL>
                      <a:noFill/>
                    </a:lnL>
                    <a:lnR>
                      <a:noFill/>
                    </a:lnR>
                    <a:lnT>
                      <a:noFill/>
                    </a:lnT>
                    <a:lnB>
                      <a:noFill/>
                    </a:lnB>
                  </a:tcPr>
                </a:tc>
              </a:tr>
              <a:tr h="892810">
                <a:tc>
                  <a:txBody>
                    <a:bodyPr/>
                    <a:lstStyle/>
                    <a:p>
                      <a:r>
                        <a:rPr lang="en-US" sz="1600" dirty="0"/>
                        <a:t>--monitor-native-crashes</a:t>
                      </a:r>
                      <a:endParaRPr lang="en-US" sz="1600" dirty="0"/>
                    </a:p>
                  </a:txBody>
                  <a:tcPr marL="32078" marR="32078" marT="16039" marB="16039" anchor="ctr">
                    <a:lnL>
                      <a:noFill/>
                    </a:lnL>
                    <a:lnR>
                      <a:noFill/>
                    </a:lnR>
                    <a:lnT>
                      <a:noFill/>
                    </a:lnT>
                    <a:lnB>
                      <a:noFill/>
                    </a:lnB>
                  </a:tcPr>
                </a:tc>
                <a:tc>
                  <a:txBody>
                    <a:bodyPr/>
                    <a:lstStyle/>
                    <a:p>
                      <a:r>
                        <a:rPr lang="zh-CN" altLang="en-US" sz="1600" dirty="0"/>
                        <a:t>监视并报告</a:t>
                      </a:r>
                      <a:r>
                        <a:rPr lang="en-US" sz="1600" dirty="0"/>
                        <a:t>Android</a:t>
                      </a:r>
                      <a:r>
                        <a:rPr lang="zh-CN" altLang="en-US" sz="1600" dirty="0"/>
                        <a:t>系统中本地代码的崩溃事件。如果设置了</a:t>
                      </a:r>
                      <a:r>
                        <a:rPr lang="en-US" altLang="zh-CN" sz="1600" dirty="0"/>
                        <a:t>--</a:t>
                      </a:r>
                      <a:r>
                        <a:rPr lang="en-US" sz="1600" dirty="0"/>
                        <a:t>kill-process-after-error，</a:t>
                      </a:r>
                      <a:r>
                        <a:rPr lang="zh-CN" altLang="en-US" sz="1600" dirty="0"/>
                        <a:t>系统将停止运行。</a:t>
                      </a:r>
                      <a:endParaRPr lang="zh-CN" altLang="en-US" sz="1600" dirty="0"/>
                    </a:p>
                  </a:txBody>
                  <a:tcPr marL="32078" marR="32078" marT="16039" marB="16039" anchor="ctr">
                    <a:lnL>
                      <a:noFill/>
                    </a:lnL>
                    <a:lnR>
                      <a:noFill/>
                    </a:lnR>
                    <a:lnT>
                      <a:noFill/>
                    </a:lnT>
                    <a:lnB>
                      <a:noFill/>
                    </a:lnB>
                  </a:tcPr>
                </a:tc>
              </a:tr>
              <a:tr h="321945">
                <a:tc>
                  <a:txBody>
                    <a:bodyPr/>
                    <a:lstStyle/>
                    <a:p>
                      <a:r>
                        <a:rPr lang="en-US" sz="1600" dirty="0"/>
                        <a:t>--wait-dbg</a:t>
                      </a:r>
                      <a:endParaRPr lang="en-US" sz="1600" dirty="0"/>
                    </a:p>
                  </a:txBody>
                  <a:tcPr marL="32078" marR="32078" marT="16039" marB="16039" anchor="ctr">
                    <a:lnL>
                      <a:noFill/>
                    </a:lnL>
                    <a:lnR>
                      <a:noFill/>
                    </a:lnR>
                    <a:lnT>
                      <a:noFill/>
                    </a:lnT>
                    <a:lnB>
                      <a:noFill/>
                    </a:lnB>
                  </a:tcPr>
                </a:tc>
                <a:tc>
                  <a:txBody>
                    <a:bodyPr/>
                    <a:lstStyle/>
                    <a:p>
                      <a:r>
                        <a:rPr lang="zh-CN" altLang="en-US" sz="1600" dirty="0"/>
                        <a:t>停止执行中的</a:t>
                      </a:r>
                      <a:r>
                        <a:rPr lang="en-US" altLang="zh-CN" sz="1600" dirty="0"/>
                        <a:t>Monkey</a:t>
                      </a:r>
                      <a:r>
                        <a:rPr lang="zh-CN" altLang="en-US" sz="1600" dirty="0"/>
                        <a:t>，直到有调试器和它相连接。</a:t>
                      </a:r>
                      <a:endParaRPr lang="zh-CN" altLang="en-US" sz="1600" dirty="0"/>
                    </a:p>
                  </a:txBody>
                  <a:tcPr marL="32078" marR="32078" marT="16039" marB="16039" anchor="ctr">
                    <a:lnL>
                      <a:noFill/>
                    </a:lnL>
                    <a:lnR>
                      <a:noFill/>
                    </a:lnR>
                    <a:lnT>
                      <a:noFill/>
                    </a:lnT>
                    <a:lnB>
                      <a:noFill/>
                    </a:lnB>
                  </a:tcPr>
                </a:tc>
              </a:tr>
            </a:tbl>
          </a:graphicData>
        </a:graphic>
      </p:graphicFrame>
      <p:sp>
        <p:nvSpPr>
          <p:cNvPr id="3" name="文本框 2"/>
          <p:cNvSpPr txBox="1"/>
          <p:nvPr/>
        </p:nvSpPr>
        <p:spPr>
          <a:xfrm>
            <a:off x="1683243" y="19108"/>
            <a:ext cx="6412858"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运行调试约束参数</a:t>
            </a:r>
            <a:endParaRPr lang="zh-CN" altLang="en-US" sz="2800" b="1" dirty="0">
              <a:solidFill>
                <a:schemeClr val="accent3"/>
              </a:solidFill>
            </a:endParaRPr>
          </a:p>
        </p:txBody>
      </p:sp>
      <p:pic>
        <p:nvPicPr>
          <p:cNvPr id="4" name="图片 3"/>
          <p:cNvPicPr>
            <a:picLocks noChangeAspect="1"/>
          </p:cNvPicPr>
          <p:nvPr/>
        </p:nvPicPr>
        <p:blipFill>
          <a:blip r:embed="rId1" cstate="print"/>
          <a:stretch>
            <a:fillRect/>
          </a:stretch>
        </p:blipFill>
        <p:spPr>
          <a:xfrm>
            <a:off x="2482887" y="1888377"/>
            <a:ext cx="6314440" cy="61912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0538" y="374073"/>
            <a:ext cx="6412858"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真机测试</a:t>
            </a:r>
            <a:endParaRPr lang="zh-CN" altLang="en-US" sz="2800" b="1" dirty="0">
              <a:solidFill>
                <a:schemeClr val="accent3"/>
              </a:solidFill>
            </a:endParaRPr>
          </a:p>
        </p:txBody>
      </p:sp>
      <p:sp>
        <p:nvSpPr>
          <p:cNvPr id="3" name="文本框 2"/>
          <p:cNvSpPr txBox="1"/>
          <p:nvPr/>
        </p:nvSpPr>
        <p:spPr>
          <a:xfrm>
            <a:off x="847492" y="1583472"/>
            <a:ext cx="8341113" cy="4247317"/>
          </a:xfrm>
          <a:prstGeom prst="rect">
            <a:avLst/>
          </a:prstGeom>
          <a:noFill/>
        </p:spPr>
        <p:txBody>
          <a:bodyPr wrap="square" rtlCol="0">
            <a:spAutoFit/>
          </a:bodyPr>
          <a:lstStyle/>
          <a:p>
            <a:r>
              <a:rPr lang="zh-CN" altLang="en-US" dirty="0" smtClean="0"/>
              <a:t>步骤：</a:t>
            </a:r>
            <a:endParaRPr lang="en-US" altLang="zh-CN" dirty="0" smtClean="0"/>
          </a:p>
          <a:p>
            <a:endParaRPr lang="en-US" altLang="zh-CN" dirty="0" smtClean="0"/>
          </a:p>
          <a:p>
            <a:r>
              <a:rPr lang="en-US" altLang="zh-CN" dirty="0" smtClean="0"/>
              <a:t>1</a:t>
            </a:r>
            <a:r>
              <a:rPr lang="zh-CN" altLang="en-US" dirty="0" smtClean="0"/>
              <a:t>： 使用</a:t>
            </a:r>
            <a:r>
              <a:rPr lang="en-US" altLang="zh-CN" dirty="0" smtClean="0"/>
              <a:t>USB</a:t>
            </a:r>
            <a:r>
              <a:rPr lang="zh-CN" altLang="en-US" dirty="0" smtClean="0"/>
              <a:t>数据线连接</a:t>
            </a:r>
            <a:r>
              <a:rPr lang="en-US" altLang="zh-CN" dirty="0" smtClean="0"/>
              <a:t>PC</a:t>
            </a:r>
            <a:r>
              <a:rPr lang="zh-CN" altLang="en-US" dirty="0" smtClean="0"/>
              <a:t>和手机</a:t>
            </a:r>
            <a:endParaRPr lang="en-US" altLang="zh-CN" dirty="0" smtClean="0"/>
          </a:p>
          <a:p>
            <a:r>
              <a:rPr lang="en-US" altLang="zh-CN" dirty="0" smtClean="0"/>
              <a:t>2</a:t>
            </a:r>
            <a:r>
              <a:rPr lang="zh-CN" altLang="en-US" dirty="0" smtClean="0"/>
              <a:t>：  安装手机驱动程序</a:t>
            </a:r>
            <a:endParaRPr lang="en-US" altLang="zh-CN" dirty="0" smtClean="0"/>
          </a:p>
          <a:p>
            <a:r>
              <a:rPr lang="en-US" altLang="zh-CN" dirty="0" smtClean="0"/>
              <a:t>3</a:t>
            </a:r>
            <a:r>
              <a:rPr lang="zh-CN" altLang="en-US" dirty="0" smtClean="0"/>
              <a:t>： 允许</a:t>
            </a:r>
            <a:r>
              <a:rPr lang="en-US" altLang="zh-CN" dirty="0" smtClean="0"/>
              <a:t>USB</a:t>
            </a:r>
            <a:r>
              <a:rPr lang="zh-CN" altLang="en-US" dirty="0" smtClean="0"/>
              <a:t>调试 </a:t>
            </a:r>
            <a:r>
              <a:rPr lang="en-US" altLang="zh-CN" dirty="0"/>
              <a:t>-</a:t>
            </a:r>
            <a:r>
              <a:rPr lang="zh-CN" altLang="en-US" dirty="0" smtClean="0"/>
              <a:t> </a:t>
            </a:r>
            <a:r>
              <a:rPr lang="en-US" altLang="zh-CN" dirty="0" smtClean="0"/>
              <a:t>- </a:t>
            </a:r>
            <a:r>
              <a:rPr lang="zh-CN" altLang="en-US" dirty="0" smtClean="0"/>
              <a:t>确定</a:t>
            </a:r>
            <a:endParaRPr lang="en-US" altLang="zh-CN" dirty="0" smtClean="0"/>
          </a:p>
          <a:p>
            <a:r>
              <a:rPr lang="en-US" altLang="zh-CN" dirty="0" smtClean="0"/>
              <a:t>4</a:t>
            </a:r>
            <a:r>
              <a:rPr lang="zh-CN" altLang="en-US" dirty="0" smtClean="0"/>
              <a:t>： 输入</a:t>
            </a:r>
            <a:r>
              <a:rPr lang="en-US" altLang="zh-CN" dirty="0" err="1" smtClean="0"/>
              <a:t>adb</a:t>
            </a:r>
            <a:r>
              <a:rPr lang="en-US" altLang="zh-CN" dirty="0" smtClean="0"/>
              <a:t> devices</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5</a:t>
            </a:r>
            <a:r>
              <a:rPr lang="zh-CN" altLang="en-US" dirty="0" smtClean="0"/>
              <a:t>：找到所测试的</a:t>
            </a:r>
            <a:r>
              <a:rPr lang="en-US" altLang="zh-CN" dirty="0" smtClean="0"/>
              <a:t>APP</a:t>
            </a:r>
            <a:r>
              <a:rPr lang="zh-CN" altLang="en-US" dirty="0" smtClean="0"/>
              <a:t>的包名</a:t>
            </a:r>
            <a:endParaRPr lang="en-US" altLang="zh-CN" dirty="0" smtClean="0"/>
          </a:p>
          <a:p>
            <a:r>
              <a:rPr lang="en-US" altLang="zh-CN" dirty="0" smtClean="0"/>
              <a:t>6</a:t>
            </a:r>
            <a:r>
              <a:rPr lang="zh-CN" altLang="en-US" dirty="0" smtClean="0"/>
              <a:t>：执行</a:t>
            </a:r>
            <a:r>
              <a:rPr lang="en-US" altLang="zh-CN" dirty="0" smtClean="0"/>
              <a:t>monkey</a:t>
            </a:r>
            <a:r>
              <a:rPr lang="zh-CN" altLang="en-US" dirty="0" smtClean="0"/>
              <a:t>命令</a:t>
            </a:r>
            <a:endParaRPr lang="en-US" altLang="zh-CN" dirty="0" smtClean="0"/>
          </a:p>
          <a:p>
            <a:endParaRPr lang="en-US" altLang="zh-CN" dirty="0"/>
          </a:p>
          <a:p>
            <a:r>
              <a:rPr lang="en-US" altLang="zh-CN" dirty="0" smtClean="0"/>
              <a:t>   </a:t>
            </a:r>
            <a:endParaRPr lang="en-US" altLang="zh-CN" dirty="0" smtClean="0"/>
          </a:p>
          <a:p>
            <a:endParaRPr lang="zh-CN" altLang="en-US" dirty="0"/>
          </a:p>
        </p:txBody>
      </p:sp>
      <p:pic>
        <p:nvPicPr>
          <p:cNvPr id="5" name="图片 4"/>
          <p:cNvPicPr>
            <a:picLocks noChangeAspect="1"/>
          </p:cNvPicPr>
          <p:nvPr/>
        </p:nvPicPr>
        <p:blipFill>
          <a:blip r:embed="rId1" cstate="print"/>
          <a:stretch>
            <a:fillRect/>
          </a:stretch>
        </p:blipFill>
        <p:spPr>
          <a:xfrm>
            <a:off x="6320247" y="4390517"/>
            <a:ext cx="3074010" cy="2039206"/>
          </a:xfrm>
          <a:prstGeom prst="rect">
            <a:avLst/>
          </a:prstGeom>
        </p:spPr>
      </p:pic>
      <p:pic>
        <p:nvPicPr>
          <p:cNvPr id="6" name="图片 5"/>
          <p:cNvPicPr>
            <a:picLocks noChangeAspect="1"/>
          </p:cNvPicPr>
          <p:nvPr/>
        </p:nvPicPr>
        <p:blipFill>
          <a:blip r:embed="rId2" cstate="print"/>
          <a:stretch>
            <a:fillRect/>
          </a:stretch>
        </p:blipFill>
        <p:spPr>
          <a:xfrm>
            <a:off x="6274998" y="619612"/>
            <a:ext cx="2913607" cy="2247051"/>
          </a:xfrm>
          <a:prstGeom prst="rect">
            <a:avLst/>
          </a:prstGeom>
        </p:spPr>
      </p:pic>
      <p:pic>
        <p:nvPicPr>
          <p:cNvPr id="7" name="图片 6"/>
          <p:cNvPicPr>
            <a:picLocks noChangeAspect="1"/>
          </p:cNvPicPr>
          <p:nvPr/>
        </p:nvPicPr>
        <p:blipFill>
          <a:blip r:embed="rId3" cstate="print"/>
          <a:stretch>
            <a:fillRect/>
          </a:stretch>
        </p:blipFill>
        <p:spPr>
          <a:xfrm>
            <a:off x="6319603" y="3095190"/>
            <a:ext cx="3203538" cy="1066800"/>
          </a:xfrm>
          <a:prstGeom prst="rect">
            <a:avLst/>
          </a:prstGeom>
        </p:spPr>
      </p:pic>
      <p:pic>
        <p:nvPicPr>
          <p:cNvPr id="9" name="图片 8"/>
          <p:cNvPicPr>
            <a:picLocks noChangeAspect="1"/>
          </p:cNvPicPr>
          <p:nvPr/>
        </p:nvPicPr>
        <p:blipFill>
          <a:blip r:embed="rId4" cstate="print"/>
          <a:stretch>
            <a:fillRect/>
          </a:stretch>
        </p:blipFill>
        <p:spPr>
          <a:xfrm>
            <a:off x="992457" y="3483679"/>
            <a:ext cx="3552825" cy="7239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stretch>
            <a:fillRect/>
          </a:stretch>
        </p:blipFill>
        <p:spPr>
          <a:xfrm>
            <a:off x="1818579" y="4719057"/>
            <a:ext cx="3724275" cy="1657350"/>
          </a:xfrm>
          <a:prstGeom prst="rect">
            <a:avLst/>
          </a:prstGeom>
        </p:spPr>
      </p:pic>
      <p:pic>
        <p:nvPicPr>
          <p:cNvPr id="6" name="图片 5"/>
          <p:cNvPicPr>
            <a:picLocks noChangeAspect="1"/>
          </p:cNvPicPr>
          <p:nvPr/>
        </p:nvPicPr>
        <p:blipFill>
          <a:blip r:embed="rId2" cstate="print"/>
          <a:stretch>
            <a:fillRect/>
          </a:stretch>
        </p:blipFill>
        <p:spPr>
          <a:xfrm>
            <a:off x="1785125" y="1795347"/>
            <a:ext cx="3705225" cy="828675"/>
          </a:xfrm>
          <a:prstGeom prst="rect">
            <a:avLst/>
          </a:prstGeom>
        </p:spPr>
      </p:pic>
      <p:sp>
        <p:nvSpPr>
          <p:cNvPr id="7" name="文本框 6"/>
          <p:cNvSpPr txBox="1"/>
          <p:nvPr/>
        </p:nvSpPr>
        <p:spPr>
          <a:xfrm>
            <a:off x="1818579" y="485854"/>
            <a:ext cx="5575610" cy="523220"/>
          </a:xfrm>
          <a:prstGeom prst="rect">
            <a:avLst/>
          </a:prstGeom>
          <a:noFill/>
        </p:spPr>
        <p:txBody>
          <a:bodyPr wrap="square" rtlCol="0">
            <a:spAutoFit/>
          </a:bodyPr>
          <a:lstStyle/>
          <a:p>
            <a:r>
              <a:rPr lang="en-US" altLang="zh-CN" dirty="0" smtClean="0"/>
              <a:t>                                         </a:t>
            </a:r>
            <a:r>
              <a:rPr lang="zh-CN" altLang="en-US" sz="2800" b="1" dirty="0" smtClean="0">
                <a:solidFill>
                  <a:schemeClr val="accent3"/>
                </a:solidFill>
              </a:rPr>
              <a:t>设备授权</a:t>
            </a:r>
            <a:endParaRPr lang="zh-CN" altLang="en-US" sz="2800" b="1" dirty="0">
              <a:solidFill>
                <a:schemeClr val="accent3"/>
              </a:solidFill>
            </a:endParaRPr>
          </a:p>
        </p:txBody>
      </p:sp>
      <p:sp>
        <p:nvSpPr>
          <p:cNvPr id="8" name="文本框 7"/>
          <p:cNvSpPr txBox="1"/>
          <p:nvPr/>
        </p:nvSpPr>
        <p:spPr>
          <a:xfrm>
            <a:off x="1672683" y="1126273"/>
            <a:ext cx="7002966" cy="646331"/>
          </a:xfrm>
          <a:prstGeom prst="rect">
            <a:avLst/>
          </a:prstGeom>
          <a:noFill/>
        </p:spPr>
        <p:txBody>
          <a:bodyPr wrap="square" rtlCol="0">
            <a:spAutoFit/>
          </a:bodyPr>
          <a:lstStyle/>
          <a:p>
            <a:r>
              <a:rPr lang="zh-CN" altLang="en-US" dirty="0"/>
              <a:t>一键清空所有已授权的</a:t>
            </a:r>
            <a:r>
              <a:rPr lang="zh-CN" altLang="en-US" dirty="0" smtClean="0"/>
              <a:t>电脑，关闭</a:t>
            </a:r>
            <a:r>
              <a:rPr lang="en-US" altLang="zh-CN" dirty="0" smtClean="0"/>
              <a:t>USB</a:t>
            </a:r>
            <a:r>
              <a:rPr lang="zh-CN" altLang="en-US" dirty="0" smtClean="0"/>
              <a:t>调试，再连接手机，再接受</a:t>
            </a:r>
            <a:r>
              <a:rPr lang="en-US" altLang="zh-CN" dirty="0" smtClean="0"/>
              <a:t>USB</a:t>
            </a:r>
            <a:r>
              <a:rPr lang="zh-CN" altLang="en-US" dirty="0" smtClean="0"/>
              <a:t>调试</a:t>
            </a:r>
            <a:endParaRPr lang="zh-CN" altLang="en-US" dirty="0"/>
          </a:p>
        </p:txBody>
      </p:sp>
      <p:pic>
        <p:nvPicPr>
          <p:cNvPr id="9" name="图片 8"/>
          <p:cNvPicPr>
            <a:picLocks noChangeAspect="1"/>
          </p:cNvPicPr>
          <p:nvPr/>
        </p:nvPicPr>
        <p:blipFill>
          <a:blip r:embed="rId3" cstate="print"/>
          <a:stretch>
            <a:fillRect/>
          </a:stretch>
        </p:blipFill>
        <p:spPr>
          <a:xfrm>
            <a:off x="1785125" y="2880964"/>
            <a:ext cx="4029075" cy="15811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1711" y="259773"/>
            <a:ext cx="6412858"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 日志分析</a:t>
            </a:r>
            <a:endParaRPr lang="zh-CN" altLang="en-US" sz="2800" b="1" dirty="0">
              <a:solidFill>
                <a:schemeClr val="accent3"/>
              </a:solidFill>
            </a:endParaRPr>
          </a:p>
        </p:txBody>
      </p:sp>
      <p:sp>
        <p:nvSpPr>
          <p:cNvPr id="4" name="文本框 3"/>
          <p:cNvSpPr txBox="1"/>
          <p:nvPr/>
        </p:nvSpPr>
        <p:spPr>
          <a:xfrm>
            <a:off x="197429" y="1001202"/>
            <a:ext cx="11263744" cy="5262979"/>
          </a:xfrm>
          <a:prstGeom prst="rect">
            <a:avLst/>
          </a:prstGeom>
          <a:noFill/>
        </p:spPr>
        <p:txBody>
          <a:bodyPr wrap="square" rtlCol="0">
            <a:spAutoFit/>
          </a:bodyPr>
          <a:lstStyle/>
          <a:p>
            <a:r>
              <a:rPr lang="en-US" altLang="zh-CN" sz="1400" dirty="0" smtClean="0"/>
              <a:t>C</a:t>
            </a:r>
            <a:r>
              <a:rPr lang="en-US" altLang="zh-CN" sz="1400" dirty="0"/>
              <a:t>:\Users\Administrator&gt;adb shell monkey -p com.android.calculator2 -v -v </a:t>
            </a:r>
            <a:r>
              <a:rPr lang="en-US" altLang="zh-CN" sz="1400" dirty="0" smtClean="0"/>
              <a:t>10</a:t>
            </a:r>
            <a:endParaRPr lang="en-US" altLang="zh-CN" sz="1400" dirty="0"/>
          </a:p>
          <a:p>
            <a:r>
              <a:rPr lang="en-US" altLang="zh-CN" sz="1400" dirty="0"/>
              <a:t>:Monkey: </a:t>
            </a:r>
            <a:r>
              <a:rPr lang="en-US" altLang="zh-CN" sz="1400" dirty="0" smtClean="0"/>
              <a:t>seed=1476026024055 count=10   </a:t>
            </a:r>
            <a:r>
              <a:rPr lang="en-US" altLang="zh-CN" sz="1400" dirty="0" smtClean="0">
                <a:solidFill>
                  <a:srgbClr val="FF0000"/>
                </a:solidFill>
              </a:rPr>
              <a:t>//</a:t>
            </a:r>
            <a:r>
              <a:rPr lang="zh-CN" altLang="en-US" sz="1400" dirty="0" smtClean="0">
                <a:solidFill>
                  <a:srgbClr val="FF0000"/>
                </a:solidFill>
              </a:rPr>
              <a:t>伪随机种子为</a:t>
            </a:r>
            <a:r>
              <a:rPr lang="en-US" altLang="zh-CN" sz="1400" dirty="0">
                <a:solidFill>
                  <a:srgbClr val="FF0000"/>
                </a:solidFill>
              </a:rPr>
              <a:t>476026024055</a:t>
            </a:r>
            <a:r>
              <a:rPr lang="zh-CN" altLang="en-US" sz="1400" dirty="0" smtClean="0">
                <a:solidFill>
                  <a:srgbClr val="FF0000"/>
                </a:solidFill>
              </a:rPr>
              <a:t>，事件总数</a:t>
            </a:r>
            <a:r>
              <a:rPr lang="en-US" altLang="zh-CN" sz="1400" dirty="0" smtClean="0">
                <a:solidFill>
                  <a:srgbClr val="FF0000"/>
                </a:solidFill>
              </a:rPr>
              <a:t>10</a:t>
            </a:r>
            <a:endParaRPr lang="en-US" altLang="zh-CN" sz="1400" dirty="0">
              <a:solidFill>
                <a:srgbClr val="FF0000"/>
              </a:solidFill>
            </a:endParaRPr>
          </a:p>
          <a:p>
            <a:r>
              <a:rPr lang="en-US" altLang="zh-CN" sz="1400" dirty="0"/>
              <a:t>:</a:t>
            </a:r>
            <a:r>
              <a:rPr lang="en-US" altLang="zh-CN" sz="1400" dirty="0" err="1"/>
              <a:t>AllowPackage</a:t>
            </a:r>
            <a:r>
              <a:rPr lang="en-US" altLang="zh-CN" sz="1400" dirty="0"/>
              <a:t>: </a:t>
            </a:r>
            <a:r>
              <a:rPr lang="en-US" altLang="zh-CN" sz="1400" dirty="0" smtClean="0"/>
              <a:t>com.android.calculator2       </a:t>
            </a:r>
            <a:r>
              <a:rPr lang="en-US" altLang="zh-CN" sz="1400" dirty="0" smtClean="0">
                <a:solidFill>
                  <a:srgbClr val="FF0000"/>
                </a:solidFill>
              </a:rPr>
              <a:t>//</a:t>
            </a:r>
            <a:r>
              <a:rPr lang="zh-CN" altLang="en-US" sz="1400" dirty="0" smtClean="0">
                <a:solidFill>
                  <a:srgbClr val="FF0000"/>
                </a:solidFill>
              </a:rPr>
              <a:t>测试包名</a:t>
            </a:r>
            <a:endParaRPr lang="en-US" altLang="zh-CN" sz="1400" dirty="0">
              <a:solidFill>
                <a:srgbClr val="FF0000"/>
              </a:solidFill>
            </a:endParaRPr>
          </a:p>
          <a:p>
            <a:r>
              <a:rPr lang="en-US" altLang="zh-CN" sz="1400" dirty="0"/>
              <a:t>:</a:t>
            </a:r>
            <a:r>
              <a:rPr lang="en-US" altLang="zh-CN" sz="1400" dirty="0" err="1"/>
              <a:t>IncludeCategory</a:t>
            </a:r>
            <a:r>
              <a:rPr lang="en-US" altLang="zh-CN" sz="1400" dirty="0"/>
              <a:t>: </a:t>
            </a:r>
            <a:r>
              <a:rPr lang="en-US" altLang="zh-CN" sz="1400" dirty="0" err="1" smtClean="0"/>
              <a:t>android.intent.category.LAUNCHER</a:t>
            </a:r>
            <a:r>
              <a:rPr lang="en-US" altLang="zh-CN" sz="1400" dirty="0" smtClean="0"/>
              <a:t> </a:t>
            </a:r>
            <a:r>
              <a:rPr lang="zh-CN" altLang="en-US" sz="1400" dirty="0"/>
              <a:t> </a:t>
            </a:r>
            <a:r>
              <a:rPr lang="zh-CN" altLang="en-US" sz="1400" dirty="0" smtClean="0"/>
              <a:t> </a:t>
            </a:r>
            <a:r>
              <a:rPr lang="en-US" altLang="zh-CN" sz="1400" dirty="0" smtClean="0">
                <a:solidFill>
                  <a:srgbClr val="FF0000"/>
                </a:solidFill>
              </a:rPr>
              <a:t>//</a:t>
            </a:r>
            <a:r>
              <a:rPr lang="zh-CN" altLang="en-US" sz="1400" dirty="0" smtClean="0">
                <a:solidFill>
                  <a:srgbClr val="FF0000"/>
                </a:solidFill>
              </a:rPr>
              <a:t>包的类别</a:t>
            </a:r>
            <a:endParaRPr lang="en-US" altLang="zh-CN" sz="1400" dirty="0">
              <a:solidFill>
                <a:srgbClr val="FF0000"/>
              </a:solidFill>
            </a:endParaRPr>
          </a:p>
          <a:p>
            <a:r>
              <a:rPr lang="en-US" altLang="zh-CN" sz="1400" dirty="0"/>
              <a:t>:</a:t>
            </a:r>
            <a:r>
              <a:rPr lang="en-US" altLang="zh-CN" sz="1400" dirty="0" err="1"/>
              <a:t>IncludeCategory</a:t>
            </a:r>
            <a:r>
              <a:rPr lang="en-US" altLang="zh-CN" sz="1400" dirty="0"/>
              <a:t>: </a:t>
            </a:r>
            <a:r>
              <a:rPr lang="en-US" altLang="zh-CN" sz="1400" dirty="0" err="1"/>
              <a:t>android.intent.category.MONKEY</a:t>
            </a:r>
            <a:endParaRPr lang="en-US" altLang="zh-CN" sz="1400" dirty="0"/>
          </a:p>
          <a:p>
            <a:r>
              <a:rPr lang="en-US" altLang="zh-CN" sz="1400" dirty="0"/>
              <a:t>// Selecting main activities from category </a:t>
            </a:r>
            <a:r>
              <a:rPr lang="en-US" altLang="zh-CN" sz="1400" dirty="0" err="1" smtClean="0"/>
              <a:t>android.intent.category.LAUNCHER</a:t>
            </a:r>
            <a:r>
              <a:rPr lang="en-US" altLang="zh-CN" sz="1400" dirty="0" smtClean="0"/>
              <a:t>   </a:t>
            </a:r>
            <a:r>
              <a:rPr lang="en-US" altLang="zh-CN" sz="1400" dirty="0" smtClean="0">
                <a:solidFill>
                  <a:srgbClr val="FF0000"/>
                </a:solidFill>
              </a:rPr>
              <a:t>//</a:t>
            </a:r>
            <a:r>
              <a:rPr lang="zh-CN" altLang="en-US" sz="1400" dirty="0" smtClean="0">
                <a:solidFill>
                  <a:srgbClr val="FF0000"/>
                </a:solidFill>
              </a:rPr>
              <a:t>选择主</a:t>
            </a:r>
            <a:r>
              <a:rPr lang="en-US" altLang="zh-CN" sz="1400" dirty="0" smtClean="0">
                <a:solidFill>
                  <a:srgbClr val="FF0000"/>
                </a:solidFill>
              </a:rPr>
              <a:t>activities</a:t>
            </a:r>
            <a:endParaRPr lang="en-US" altLang="zh-CN" sz="1400" dirty="0" smtClean="0">
              <a:solidFill>
                <a:srgbClr val="FF0000"/>
              </a:solidFill>
            </a:endParaRPr>
          </a:p>
          <a:p>
            <a:r>
              <a:rPr lang="en-US" altLang="zh-CN" sz="1400" dirty="0"/>
              <a:t>//   - NOT USING main activity </a:t>
            </a:r>
            <a:r>
              <a:rPr lang="en-US" altLang="zh-CN" sz="1400" dirty="0" err="1"/>
              <a:t>com.android.vending.AssetBrowserActivity</a:t>
            </a:r>
            <a:r>
              <a:rPr lang="en-US" altLang="zh-CN" sz="1400" dirty="0"/>
              <a:t> (from package </a:t>
            </a:r>
            <a:r>
              <a:rPr lang="en-US" altLang="zh-CN" sz="1400" dirty="0" err="1"/>
              <a:t>com.android.vending</a:t>
            </a:r>
            <a:r>
              <a:rPr lang="en-US" altLang="zh-CN" sz="1400" dirty="0" smtClean="0"/>
              <a:t>)     </a:t>
            </a:r>
            <a:r>
              <a:rPr lang="en-US" altLang="zh-CN" sz="1400" b="1" dirty="0" smtClean="0">
                <a:solidFill>
                  <a:srgbClr val="FF0000"/>
                </a:solidFill>
              </a:rPr>
              <a:t>//</a:t>
            </a:r>
            <a:r>
              <a:rPr lang="zh-CN" altLang="en-US" sz="1400" b="1" dirty="0" smtClean="0">
                <a:solidFill>
                  <a:srgbClr val="FF0000"/>
                </a:solidFill>
              </a:rPr>
              <a:t>不被</a:t>
            </a:r>
            <a:r>
              <a:rPr lang="zh-CN" altLang="en-US" sz="1400" b="1" dirty="0">
                <a:solidFill>
                  <a:srgbClr val="FF0000"/>
                </a:solidFill>
              </a:rPr>
              <a:t>测试</a:t>
            </a:r>
            <a:r>
              <a:rPr lang="zh-CN" altLang="en-US" sz="1400" b="1" dirty="0" smtClean="0">
                <a:solidFill>
                  <a:srgbClr val="FF0000"/>
                </a:solidFill>
              </a:rPr>
              <a:t>的</a:t>
            </a:r>
            <a:r>
              <a:rPr lang="zh-CN" altLang="en-US" sz="1400" b="1" dirty="0">
                <a:solidFill>
                  <a:srgbClr val="FF0000"/>
                </a:solidFill>
              </a:rPr>
              <a:t>包的</a:t>
            </a:r>
            <a:r>
              <a:rPr lang="en-US" altLang="zh-CN" sz="1400" b="1" dirty="0">
                <a:solidFill>
                  <a:srgbClr val="FF0000"/>
                </a:solidFill>
              </a:rPr>
              <a:t>activity </a:t>
            </a:r>
            <a:endParaRPr lang="en-US" altLang="zh-CN" sz="1400" b="1" dirty="0" smtClean="0">
              <a:solidFill>
                <a:srgbClr val="FF0000"/>
              </a:solidFill>
            </a:endParaRPr>
          </a:p>
          <a:p>
            <a:r>
              <a:rPr lang="en-US" altLang="zh-CN" sz="1400" dirty="0" smtClean="0"/>
              <a:t>//   </a:t>
            </a:r>
            <a:r>
              <a:rPr lang="en-US" altLang="zh-CN" sz="1400" dirty="0"/>
              <a:t>- NOT USING main activity </a:t>
            </a:r>
            <a:r>
              <a:rPr lang="en-US" altLang="zh-CN" sz="1400" dirty="0" err="1"/>
              <a:t>com.android.contacts.activities.PeopleActivity</a:t>
            </a:r>
            <a:r>
              <a:rPr lang="en-US" altLang="zh-CN" sz="1400" dirty="0"/>
              <a:t> (from package </a:t>
            </a:r>
            <a:r>
              <a:rPr lang="en-US" altLang="zh-CN" sz="1400" dirty="0" err="1"/>
              <a:t>com.android.contacts</a:t>
            </a:r>
            <a:r>
              <a:rPr lang="en-US" altLang="zh-CN" sz="1400" dirty="0"/>
              <a:t>)</a:t>
            </a:r>
            <a:endParaRPr lang="en-US" altLang="zh-CN" sz="1400" dirty="0"/>
          </a:p>
          <a:p>
            <a:r>
              <a:rPr lang="en-US" altLang="zh-CN" sz="1400" dirty="0" smtClean="0"/>
              <a:t>//   - </a:t>
            </a:r>
            <a:r>
              <a:rPr lang="en-US" altLang="zh-CN" sz="1400" dirty="0"/>
              <a:t>NOT USING main activity </a:t>
            </a:r>
            <a:r>
              <a:rPr lang="en-US" altLang="zh-CN" sz="1400" dirty="0" err="1"/>
              <a:t>com.android.camera.CameraLauncher</a:t>
            </a:r>
            <a:r>
              <a:rPr lang="en-US" altLang="zh-CN" sz="1400" dirty="0"/>
              <a:t> (from package com.android.camera2)</a:t>
            </a:r>
            <a:endParaRPr lang="en-US" altLang="zh-CN" sz="1400" dirty="0"/>
          </a:p>
          <a:p>
            <a:r>
              <a:rPr lang="en-US" altLang="zh-CN" sz="1400" dirty="0" smtClean="0"/>
              <a:t>//    - </a:t>
            </a:r>
            <a:r>
              <a:rPr lang="en-US" altLang="zh-CN" sz="1400" dirty="0"/>
              <a:t>NOT USING main activity </a:t>
            </a:r>
            <a:r>
              <a:rPr lang="en-US" altLang="zh-CN" sz="1400" dirty="0" err="1"/>
              <a:t>com.android.calendar.AllInOneActivity</a:t>
            </a:r>
            <a:r>
              <a:rPr lang="en-US" altLang="zh-CN" sz="1400" dirty="0"/>
              <a:t> (from package </a:t>
            </a:r>
            <a:r>
              <a:rPr lang="en-US" altLang="zh-CN" sz="1400" dirty="0" err="1"/>
              <a:t>com.android.calendar</a:t>
            </a:r>
            <a:r>
              <a:rPr lang="en-US" altLang="zh-CN" sz="1400" dirty="0" smtClean="0"/>
              <a:t>)</a:t>
            </a:r>
            <a:endParaRPr lang="en-US" altLang="zh-CN" sz="1400" dirty="0" smtClean="0"/>
          </a:p>
          <a:p>
            <a:r>
              <a:rPr lang="en-US" altLang="zh-CN" sz="1400" dirty="0" smtClean="0"/>
              <a:t>// </a:t>
            </a:r>
            <a:r>
              <a:rPr lang="en-US" altLang="zh-CN" sz="1400" dirty="0"/>
              <a:t>Seeded: </a:t>
            </a:r>
            <a:r>
              <a:rPr lang="en-US" altLang="zh-CN" sz="1400" dirty="0" smtClean="0"/>
              <a:t>1476026024055  </a:t>
            </a:r>
            <a:r>
              <a:rPr lang="en-US" altLang="zh-CN" sz="1400" dirty="0" smtClean="0">
                <a:solidFill>
                  <a:srgbClr val="FF0000"/>
                </a:solidFill>
              </a:rPr>
              <a:t>//</a:t>
            </a:r>
            <a:r>
              <a:rPr lang="zh-CN" altLang="en-US" sz="1400" dirty="0" smtClean="0">
                <a:solidFill>
                  <a:srgbClr val="FF0000"/>
                </a:solidFill>
              </a:rPr>
              <a:t>随机种子</a:t>
            </a:r>
            <a:endParaRPr lang="en-US" altLang="zh-CN" sz="1400" dirty="0">
              <a:solidFill>
                <a:srgbClr val="FF0000"/>
              </a:solidFill>
            </a:endParaRPr>
          </a:p>
          <a:p>
            <a:r>
              <a:rPr lang="en-US" altLang="zh-CN" sz="1400" dirty="0"/>
              <a:t>// Event percentages</a:t>
            </a:r>
            <a:r>
              <a:rPr lang="en-US" altLang="zh-CN" sz="1400" dirty="0" smtClean="0"/>
              <a:t>:           </a:t>
            </a:r>
            <a:r>
              <a:rPr lang="en-US" altLang="zh-CN" sz="1400" dirty="0" smtClean="0">
                <a:solidFill>
                  <a:srgbClr val="FF0000"/>
                </a:solidFill>
              </a:rPr>
              <a:t>//</a:t>
            </a:r>
            <a:r>
              <a:rPr lang="zh-CN" altLang="en-US" sz="1400" dirty="0" smtClean="0">
                <a:solidFill>
                  <a:srgbClr val="FF0000"/>
                </a:solidFill>
              </a:rPr>
              <a:t>事件百分比</a:t>
            </a:r>
            <a:endParaRPr lang="en-US" altLang="zh-CN" sz="1400" dirty="0">
              <a:solidFill>
                <a:srgbClr val="FF0000"/>
              </a:solidFill>
            </a:endParaRPr>
          </a:p>
          <a:p>
            <a:r>
              <a:rPr lang="en-US" altLang="zh-CN" sz="1400" dirty="0"/>
              <a:t>//   0: 15.0%</a:t>
            </a:r>
            <a:endParaRPr lang="en-US" altLang="zh-CN" sz="1400" dirty="0"/>
          </a:p>
          <a:p>
            <a:r>
              <a:rPr lang="en-US" altLang="zh-CN" sz="1400" dirty="0"/>
              <a:t>//   1: 10.0%</a:t>
            </a:r>
            <a:endParaRPr lang="en-US" altLang="zh-CN" sz="1400" dirty="0"/>
          </a:p>
          <a:p>
            <a:r>
              <a:rPr lang="en-US" altLang="zh-CN" sz="1400" dirty="0"/>
              <a:t>//   2: 2.0%</a:t>
            </a:r>
            <a:endParaRPr lang="en-US" altLang="zh-CN" sz="1400" dirty="0"/>
          </a:p>
          <a:p>
            <a:r>
              <a:rPr lang="en-US" altLang="zh-CN" sz="1400" dirty="0"/>
              <a:t>//   3: 15.0%</a:t>
            </a:r>
            <a:endParaRPr lang="en-US" altLang="zh-CN" sz="1400" dirty="0"/>
          </a:p>
          <a:p>
            <a:r>
              <a:rPr lang="en-US" altLang="zh-CN" sz="1400" dirty="0"/>
              <a:t>//   4: -0.0%</a:t>
            </a:r>
            <a:endParaRPr lang="en-US" altLang="zh-CN" sz="1400" dirty="0"/>
          </a:p>
          <a:p>
            <a:r>
              <a:rPr lang="en-US" altLang="zh-CN" sz="1400" dirty="0"/>
              <a:t>//   5: 25.0%</a:t>
            </a:r>
            <a:endParaRPr lang="en-US" altLang="zh-CN" sz="1400" dirty="0"/>
          </a:p>
          <a:p>
            <a:r>
              <a:rPr lang="en-US" altLang="zh-CN" sz="1400" dirty="0"/>
              <a:t>//   6: 15.0%</a:t>
            </a:r>
            <a:endParaRPr lang="en-US" altLang="zh-CN" sz="1400" dirty="0"/>
          </a:p>
          <a:p>
            <a:r>
              <a:rPr lang="en-US" altLang="zh-CN" sz="1400" dirty="0"/>
              <a:t>//   7: 2.0%</a:t>
            </a:r>
            <a:endParaRPr lang="en-US" altLang="zh-CN" sz="1400" dirty="0"/>
          </a:p>
          <a:p>
            <a:r>
              <a:rPr lang="en-US" altLang="zh-CN" sz="1400" dirty="0"/>
              <a:t>//   8: 2.0%</a:t>
            </a:r>
            <a:endParaRPr lang="en-US" altLang="zh-CN" sz="1400" dirty="0"/>
          </a:p>
          <a:p>
            <a:r>
              <a:rPr lang="en-US" altLang="zh-CN" sz="1400" dirty="0"/>
              <a:t>//   9: 1.0%</a:t>
            </a:r>
            <a:endParaRPr lang="en-US" altLang="zh-CN" sz="1400" dirty="0"/>
          </a:p>
          <a:p>
            <a:r>
              <a:rPr lang="en-US" altLang="zh-CN" sz="1400" dirty="0"/>
              <a:t>//   10: 13.0%</a:t>
            </a:r>
            <a:endParaRPr lang="en-US" altLang="zh-CN" sz="1400" dirty="0"/>
          </a:p>
          <a:p>
            <a:endParaRPr lang="zh-CN" altLang="en-US" sz="1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072" y="661795"/>
            <a:ext cx="10235046" cy="6340197"/>
          </a:xfrm>
          <a:prstGeom prst="rect">
            <a:avLst/>
          </a:prstGeom>
        </p:spPr>
        <p:txBody>
          <a:bodyPr wrap="square">
            <a:spAutoFit/>
          </a:bodyPr>
          <a:lstStyle/>
          <a:p>
            <a:r>
              <a:rPr lang="en-US" altLang="zh-CN" sz="1400" dirty="0"/>
              <a:t>:Switch: </a:t>
            </a:r>
            <a:r>
              <a:rPr lang="en-US" altLang="zh-CN" sz="1400" dirty="0" smtClean="0"/>
              <a:t>   </a:t>
            </a:r>
            <a:endParaRPr lang="en-US" altLang="zh-CN" sz="1400" dirty="0" smtClean="0"/>
          </a:p>
          <a:p>
            <a:r>
              <a:rPr lang="en-US" altLang="zh-CN" sz="1400" dirty="0" smtClean="0"/>
              <a:t>//</a:t>
            </a:r>
            <a:r>
              <a:rPr lang="zh-CN" altLang="en-US" sz="1400" dirty="0" smtClean="0">
                <a:solidFill>
                  <a:srgbClr val="FF0000"/>
                </a:solidFill>
              </a:rPr>
              <a:t>表示跳转到</a:t>
            </a:r>
            <a:r>
              <a:rPr lang="en-US" altLang="zh-CN" sz="1400" dirty="0" smtClean="0">
                <a:solidFill>
                  <a:srgbClr val="FF0000"/>
                </a:solidFill>
              </a:rPr>
              <a:t>com.android.calculator2</a:t>
            </a:r>
            <a:r>
              <a:rPr lang="zh-CN" altLang="en-US" sz="1400" dirty="0" smtClean="0">
                <a:solidFill>
                  <a:srgbClr val="FF0000"/>
                </a:solidFill>
              </a:rPr>
              <a:t>里面的</a:t>
            </a:r>
            <a:r>
              <a:rPr lang="en-US" altLang="zh-CN" sz="1400" dirty="0" smtClean="0">
                <a:solidFill>
                  <a:srgbClr val="FF0000"/>
                </a:solidFill>
              </a:rPr>
              <a:t>Calculator</a:t>
            </a:r>
            <a:r>
              <a:rPr lang="zh-CN" altLang="en-US" sz="1400" dirty="0">
                <a:solidFill>
                  <a:srgbClr val="FF0000"/>
                </a:solidFill>
              </a:rPr>
              <a:t>这</a:t>
            </a:r>
            <a:r>
              <a:rPr lang="zh-CN" altLang="en-US" sz="1400" dirty="0" smtClean="0">
                <a:solidFill>
                  <a:srgbClr val="FF0000"/>
                </a:solidFill>
              </a:rPr>
              <a:t>一个</a:t>
            </a:r>
            <a:r>
              <a:rPr lang="en-US" altLang="zh-CN" sz="1400" dirty="0" smtClean="0">
                <a:solidFill>
                  <a:srgbClr val="FF0000"/>
                </a:solidFill>
              </a:rPr>
              <a:t>Activity</a:t>
            </a:r>
            <a:r>
              <a:rPr lang="zh-CN" altLang="en-US" sz="1400" dirty="0" smtClean="0">
                <a:solidFill>
                  <a:srgbClr val="FF0000"/>
                </a:solidFill>
              </a:rPr>
              <a:t>里</a:t>
            </a:r>
            <a:endParaRPr lang="en-US" altLang="zh-CN" sz="1400" dirty="0" smtClean="0">
              <a:solidFill>
                <a:srgbClr val="FF0000"/>
              </a:solidFill>
            </a:endParaRPr>
          </a:p>
          <a:p>
            <a:r>
              <a:rPr lang="en-US" altLang="zh-CN" sz="1400" dirty="0" smtClean="0"/>
              <a:t>#</a:t>
            </a:r>
            <a:r>
              <a:rPr lang="en-US" altLang="zh-CN" sz="1400" dirty="0" err="1"/>
              <a:t>Intent;action</a:t>
            </a:r>
            <a:r>
              <a:rPr lang="en-US" altLang="zh-CN" sz="1400" dirty="0"/>
              <a:t>=</a:t>
            </a:r>
            <a:r>
              <a:rPr lang="en-US" altLang="zh-CN" sz="1400" dirty="0" err="1"/>
              <a:t>android.intent.action.MAIN;category</a:t>
            </a:r>
            <a:r>
              <a:rPr lang="en-US" altLang="zh-CN" sz="1400" dirty="0"/>
              <a:t>=</a:t>
            </a:r>
            <a:r>
              <a:rPr lang="en-US" altLang="zh-CN" sz="1400" dirty="0" err="1"/>
              <a:t>android.intent.category.LAUNCHER;launchFlags</a:t>
            </a:r>
            <a:r>
              <a:rPr lang="en-US" altLang="zh-CN" sz="1400" dirty="0"/>
              <a:t>=0x10200000;component=com.android.calculator2/.</a:t>
            </a:r>
            <a:r>
              <a:rPr lang="en-US" altLang="zh-CN" sz="1400" dirty="0" err="1" smtClean="0"/>
              <a:t>Calculator;end</a:t>
            </a:r>
            <a:endParaRPr lang="en-US" altLang="zh-CN" sz="1400" dirty="0" smtClean="0"/>
          </a:p>
          <a:p>
            <a:r>
              <a:rPr lang="en-US" altLang="zh-CN" sz="1400" dirty="0" smtClean="0"/>
              <a:t>//</a:t>
            </a:r>
            <a:r>
              <a:rPr lang="zh-CN" altLang="en-US" sz="1400" dirty="0" smtClean="0">
                <a:solidFill>
                  <a:srgbClr val="FF0000"/>
                </a:solidFill>
              </a:rPr>
              <a:t>允许此</a:t>
            </a:r>
            <a:r>
              <a:rPr lang="en-US" altLang="zh-CN" sz="1400" b="1" dirty="0" smtClean="0">
                <a:solidFill>
                  <a:srgbClr val="FF0000"/>
                </a:solidFill>
              </a:rPr>
              <a:t>Intent</a:t>
            </a:r>
            <a:r>
              <a:rPr lang="zh-CN" altLang="en-US" sz="1400" b="1" dirty="0">
                <a:solidFill>
                  <a:srgbClr val="FF0000"/>
                </a:solidFill>
              </a:rPr>
              <a:t>跳</a:t>
            </a:r>
            <a:r>
              <a:rPr lang="zh-CN" altLang="en-US" sz="1400" b="1" dirty="0" smtClean="0">
                <a:solidFill>
                  <a:srgbClr val="FF0000"/>
                </a:solidFill>
              </a:rPr>
              <a:t>转（</a:t>
            </a:r>
            <a:r>
              <a:rPr lang="zh-CN" altLang="en-US" sz="1400" dirty="0">
                <a:solidFill>
                  <a:srgbClr val="FF0000"/>
                </a:solidFill>
              </a:rPr>
              <a:t> </a:t>
            </a:r>
            <a:r>
              <a:rPr lang="en-US" altLang="zh-CN" sz="1400" dirty="0">
                <a:solidFill>
                  <a:srgbClr val="FF0000"/>
                </a:solidFill>
              </a:rPr>
              <a:t>Intent</a:t>
            </a:r>
            <a:r>
              <a:rPr lang="zh-CN" altLang="en-US" sz="1400" dirty="0" smtClean="0">
                <a:solidFill>
                  <a:srgbClr val="FF0000"/>
                </a:solidFill>
              </a:rPr>
              <a:t>在</a:t>
            </a:r>
            <a:r>
              <a:rPr lang="en-US" altLang="zh-CN" sz="1400" dirty="0" smtClean="0">
                <a:solidFill>
                  <a:srgbClr val="FF0000"/>
                </a:solidFill>
              </a:rPr>
              <a:t>android</a:t>
            </a:r>
            <a:r>
              <a:rPr lang="zh-CN" altLang="en-US" sz="1400" dirty="0" smtClean="0">
                <a:solidFill>
                  <a:srgbClr val="FF0000"/>
                </a:solidFill>
              </a:rPr>
              <a:t>中起</a:t>
            </a:r>
            <a:r>
              <a:rPr lang="zh-CN" altLang="en-US" sz="1400" dirty="0">
                <a:solidFill>
                  <a:srgbClr val="FF0000"/>
                </a:solidFill>
              </a:rPr>
              <a:t>着一个媒体中介的作用</a:t>
            </a:r>
            <a:r>
              <a:rPr lang="zh-CN" altLang="en-US" sz="1400" dirty="0" smtClean="0">
                <a:solidFill>
                  <a:srgbClr val="FF0000"/>
                </a:solidFill>
              </a:rPr>
              <a:t>，它是一个对象，专门</a:t>
            </a:r>
            <a:r>
              <a:rPr lang="zh-CN" altLang="en-US" sz="1400" dirty="0">
                <a:solidFill>
                  <a:srgbClr val="FF0000"/>
                </a:solidFill>
              </a:rPr>
              <a:t>提供</a:t>
            </a:r>
            <a:r>
              <a:rPr lang="zh-CN" altLang="en-US" sz="1400" dirty="0" smtClean="0">
                <a:solidFill>
                  <a:srgbClr val="FF0000"/>
                </a:solidFill>
              </a:rPr>
              <a:t>组件间互相</a:t>
            </a:r>
            <a:r>
              <a:rPr lang="zh-CN" altLang="en-US" sz="1400" dirty="0">
                <a:solidFill>
                  <a:srgbClr val="FF0000"/>
                </a:solidFill>
              </a:rPr>
              <a:t>调用的相关信息</a:t>
            </a:r>
            <a:r>
              <a:rPr lang="zh-CN" altLang="en-US" sz="1400" b="1" dirty="0" smtClean="0">
                <a:solidFill>
                  <a:srgbClr val="FF0000"/>
                </a:solidFill>
              </a:rPr>
              <a:t>）</a:t>
            </a:r>
            <a:endParaRPr lang="en-US" altLang="zh-CN" sz="1400" dirty="0">
              <a:solidFill>
                <a:srgbClr val="FF0000"/>
              </a:solidFill>
            </a:endParaRPr>
          </a:p>
          <a:p>
            <a:r>
              <a:rPr lang="en-US" altLang="zh-CN" sz="1400" dirty="0"/>
              <a:t>    // Allowing start of Intent { act=</a:t>
            </a:r>
            <a:r>
              <a:rPr lang="en-US" altLang="zh-CN" sz="1400" dirty="0" err="1"/>
              <a:t>android.intent.action.MAIN</a:t>
            </a:r>
            <a:r>
              <a:rPr lang="en-US" altLang="zh-CN" sz="1400" dirty="0"/>
              <a:t> cat=[</a:t>
            </a:r>
            <a:r>
              <a:rPr lang="en-US" altLang="zh-CN" sz="1400" dirty="0" err="1"/>
              <a:t>android.intent.category.LAUNCHER</a:t>
            </a:r>
            <a:r>
              <a:rPr lang="en-US" altLang="zh-CN" sz="1400" dirty="0"/>
              <a:t>] </a:t>
            </a:r>
            <a:r>
              <a:rPr lang="en-US" altLang="zh-CN" sz="1400" dirty="0" err="1"/>
              <a:t>cmp</a:t>
            </a:r>
            <a:r>
              <a:rPr lang="en-US" altLang="zh-CN" sz="1400" dirty="0"/>
              <a:t>=com.android.calculator2/.Calculator } in package com.android.calculator2</a:t>
            </a:r>
            <a:endParaRPr lang="en-US" altLang="zh-CN" sz="1400" dirty="0"/>
          </a:p>
          <a:p>
            <a:endParaRPr lang="en-US" altLang="zh-CN" sz="1400" dirty="0"/>
          </a:p>
          <a:p>
            <a:r>
              <a:rPr lang="en-US" altLang="zh-CN" sz="1400" dirty="0"/>
              <a:t>Sleeping for 0 </a:t>
            </a:r>
            <a:r>
              <a:rPr lang="en-US" altLang="zh-CN" sz="1400" dirty="0" smtClean="0"/>
              <a:t>milliseconds  </a:t>
            </a:r>
            <a:r>
              <a:rPr lang="en-US" altLang="zh-CN" sz="1400" dirty="0" smtClean="0">
                <a:solidFill>
                  <a:srgbClr val="FF0000"/>
                </a:solidFill>
              </a:rPr>
              <a:t>//</a:t>
            </a:r>
            <a:r>
              <a:rPr lang="zh-CN" altLang="en-US" sz="1400" dirty="0" smtClean="0">
                <a:solidFill>
                  <a:srgbClr val="FF0000"/>
                </a:solidFill>
              </a:rPr>
              <a:t>事件间的延迟思考时间为</a:t>
            </a:r>
            <a:r>
              <a:rPr lang="en-US" altLang="zh-CN" sz="1400" dirty="0" smtClean="0">
                <a:solidFill>
                  <a:srgbClr val="FF0000"/>
                </a:solidFill>
              </a:rPr>
              <a:t>0</a:t>
            </a:r>
            <a:endParaRPr lang="en-US" altLang="zh-CN" sz="1400" dirty="0" smtClean="0">
              <a:solidFill>
                <a:srgbClr val="FF0000"/>
              </a:solidFill>
            </a:endParaRPr>
          </a:p>
          <a:p>
            <a:r>
              <a:rPr lang="en-US" altLang="zh-CN" sz="1400" dirty="0" smtClean="0">
                <a:solidFill>
                  <a:srgbClr val="FF0000"/>
                </a:solidFill>
              </a:rPr>
              <a:t>// </a:t>
            </a:r>
            <a:r>
              <a:rPr lang="zh-CN" altLang="en-US" sz="1400" dirty="0" smtClean="0">
                <a:solidFill>
                  <a:srgbClr val="FF0000"/>
                </a:solidFill>
              </a:rPr>
              <a:t>下列为发</a:t>
            </a:r>
            <a:r>
              <a:rPr lang="zh-CN" altLang="en-US" sz="1400" smtClean="0">
                <a:solidFill>
                  <a:srgbClr val="FF0000"/>
                </a:solidFill>
              </a:rPr>
              <a:t>送的一些</a:t>
            </a:r>
            <a:r>
              <a:rPr lang="zh-CN" altLang="en-US" sz="1400" dirty="0" smtClean="0">
                <a:solidFill>
                  <a:srgbClr val="FF0000"/>
                </a:solidFill>
              </a:rPr>
              <a:t>操作，如点击按下，点击放开，触摸移动</a:t>
            </a:r>
            <a:endParaRPr lang="en-US" altLang="zh-CN" sz="1400" dirty="0">
              <a:solidFill>
                <a:srgbClr val="FF0000"/>
              </a:solidFill>
            </a:endParaRPr>
          </a:p>
          <a:p>
            <a:r>
              <a:rPr lang="en-US" altLang="zh-CN" sz="1400" dirty="0"/>
              <a:t>:Sending Key (ACTION_DOWN): 172    // KEYCODE_GUIDE</a:t>
            </a:r>
            <a:endParaRPr lang="en-US" altLang="zh-CN" sz="1400" dirty="0"/>
          </a:p>
          <a:p>
            <a:r>
              <a:rPr lang="en-US" altLang="zh-CN" sz="1400" dirty="0"/>
              <a:t>:Sending Key (ACTION_UP): 172    // KEYCODE_GUIDE</a:t>
            </a:r>
            <a:endParaRPr lang="en-US" altLang="zh-CN" sz="1400" dirty="0"/>
          </a:p>
          <a:p>
            <a:r>
              <a:rPr lang="en-US" altLang="zh-CN" sz="1400" dirty="0"/>
              <a:t>Sleeping for 0 milliseconds</a:t>
            </a:r>
            <a:endParaRPr lang="en-US" altLang="zh-CN" sz="1400" dirty="0"/>
          </a:p>
          <a:p>
            <a:r>
              <a:rPr lang="en-US" altLang="zh-CN" sz="1400" dirty="0"/>
              <a:t>:Sending Touch (ACTION_DOWN): 0:(804.0,229.0</a:t>
            </a:r>
            <a:r>
              <a:rPr lang="en-US" altLang="zh-CN" sz="1400" dirty="0" smtClean="0"/>
              <a:t>)  </a:t>
            </a:r>
            <a:r>
              <a:rPr lang="en-US" altLang="zh-CN" sz="1400" dirty="0" smtClean="0">
                <a:solidFill>
                  <a:srgbClr val="FF0000"/>
                </a:solidFill>
              </a:rPr>
              <a:t>//</a:t>
            </a:r>
            <a:r>
              <a:rPr lang="zh-CN" altLang="en-US" sz="1400" dirty="0" smtClean="0">
                <a:solidFill>
                  <a:srgbClr val="FF0000"/>
                </a:solidFill>
              </a:rPr>
              <a:t>坐标系</a:t>
            </a:r>
            <a:endParaRPr lang="en-US" altLang="zh-CN" sz="1400" dirty="0">
              <a:solidFill>
                <a:srgbClr val="FF0000"/>
              </a:solidFill>
            </a:endParaRPr>
          </a:p>
          <a:p>
            <a:r>
              <a:rPr lang="en-US" altLang="zh-CN" sz="1400" dirty="0"/>
              <a:t>:Sending Touch (ACTION_UP): 0:(809.7128,228.16101</a:t>
            </a:r>
            <a:r>
              <a:rPr lang="en-US" altLang="zh-CN" sz="1400" dirty="0" smtClean="0"/>
              <a:t>)	</a:t>
            </a:r>
            <a:endParaRPr lang="en-US" altLang="zh-CN" sz="1400" dirty="0"/>
          </a:p>
          <a:p>
            <a:r>
              <a:rPr lang="en-US" altLang="zh-CN" sz="1400" dirty="0"/>
              <a:t>Sleeping for 0 milliseconds</a:t>
            </a:r>
            <a:endParaRPr lang="en-US" altLang="zh-CN" sz="1400" dirty="0"/>
          </a:p>
          <a:p>
            <a:r>
              <a:rPr lang="en-US" altLang="zh-CN" sz="1400" dirty="0"/>
              <a:t>:Sending Trackball (ACTION_MOVE): 0:(4.0,4.0)</a:t>
            </a:r>
            <a:endParaRPr lang="en-US" altLang="zh-CN" sz="1400" dirty="0"/>
          </a:p>
          <a:p>
            <a:r>
              <a:rPr lang="en-US" altLang="zh-CN" sz="1400" dirty="0"/>
              <a:t>:Sending Trackball (ACTION_MOVE): 0:(-1.0,-3.0)</a:t>
            </a:r>
            <a:endParaRPr lang="en-US" altLang="zh-CN" sz="1400" dirty="0"/>
          </a:p>
          <a:p>
            <a:r>
              <a:rPr lang="en-US" altLang="zh-CN" sz="1400" dirty="0"/>
              <a:t>:Sending Trackball (ACTION_MOVE): 0:(-2.0,-1.0)</a:t>
            </a:r>
            <a:endParaRPr lang="en-US" altLang="zh-CN" sz="1400" dirty="0"/>
          </a:p>
          <a:p>
            <a:r>
              <a:rPr lang="en-US" altLang="zh-CN" sz="1400" dirty="0"/>
              <a:t>:Sending Trackball (ACTION_MOVE): 0:(-2.0,3.0)</a:t>
            </a:r>
            <a:endParaRPr lang="en-US" altLang="zh-CN" sz="1400" dirty="0"/>
          </a:p>
          <a:p>
            <a:r>
              <a:rPr lang="en-US" altLang="zh-CN" sz="1400" dirty="0"/>
              <a:t>:Sending Trackball (ACTION_MOVE): 0:(1.0,-2.0)</a:t>
            </a:r>
            <a:endParaRPr lang="en-US" altLang="zh-CN" sz="1400" dirty="0"/>
          </a:p>
          <a:p>
            <a:r>
              <a:rPr lang="en-US" altLang="zh-CN" sz="1400" dirty="0"/>
              <a:t>Events injected: </a:t>
            </a:r>
            <a:r>
              <a:rPr lang="en-US" altLang="zh-CN" sz="1400" dirty="0" smtClean="0"/>
              <a:t>10  </a:t>
            </a:r>
            <a:r>
              <a:rPr lang="en-US" altLang="zh-CN" sz="1400" dirty="0" smtClean="0">
                <a:solidFill>
                  <a:srgbClr val="FF0000"/>
                </a:solidFill>
              </a:rPr>
              <a:t>//</a:t>
            </a:r>
            <a:r>
              <a:rPr lang="zh-CN" altLang="en-US" sz="1400" dirty="0" smtClean="0">
                <a:solidFill>
                  <a:srgbClr val="FF0000"/>
                </a:solidFill>
              </a:rPr>
              <a:t>注入事件数为</a:t>
            </a:r>
            <a:r>
              <a:rPr lang="en-US" altLang="zh-CN" sz="1400" dirty="0" smtClean="0">
                <a:solidFill>
                  <a:srgbClr val="FF0000"/>
                </a:solidFill>
              </a:rPr>
              <a:t>10</a:t>
            </a:r>
            <a:endParaRPr lang="en-US" altLang="zh-CN" sz="1400" dirty="0">
              <a:solidFill>
                <a:srgbClr val="FF0000"/>
              </a:solidFill>
            </a:endParaRPr>
          </a:p>
          <a:p>
            <a:r>
              <a:rPr lang="en-US" altLang="zh-CN" sz="1400" dirty="0"/>
              <a:t>:Sending rotation degree=0, persist=false </a:t>
            </a:r>
            <a:r>
              <a:rPr lang="en-US" altLang="zh-CN" sz="1400" dirty="0" smtClean="0"/>
              <a:t> </a:t>
            </a:r>
            <a:r>
              <a:rPr lang="en-US" altLang="zh-CN" sz="1400" dirty="0" smtClean="0">
                <a:solidFill>
                  <a:srgbClr val="FF0000"/>
                </a:solidFill>
              </a:rPr>
              <a:t>// </a:t>
            </a:r>
            <a:r>
              <a:rPr lang="zh-CN" altLang="en-US" sz="1400" dirty="0" smtClean="0">
                <a:solidFill>
                  <a:srgbClr val="FF0000"/>
                </a:solidFill>
              </a:rPr>
              <a:t>发送</a:t>
            </a:r>
            <a:r>
              <a:rPr lang="zh-CN" altLang="en-US" sz="1400" dirty="0">
                <a:solidFill>
                  <a:srgbClr val="FF0000"/>
                </a:solidFill>
              </a:rPr>
              <a:t>屏幕</a:t>
            </a:r>
            <a:r>
              <a:rPr lang="zh-CN" altLang="en-US" sz="1400" dirty="0" smtClean="0">
                <a:solidFill>
                  <a:srgbClr val="FF0000"/>
                </a:solidFill>
              </a:rPr>
              <a:t>翻转度</a:t>
            </a:r>
            <a:r>
              <a:rPr lang="en-US" altLang="zh-CN" sz="1400" dirty="0">
                <a:solidFill>
                  <a:srgbClr val="FF0000"/>
                </a:solidFill>
              </a:rPr>
              <a:t>=0</a:t>
            </a:r>
            <a:r>
              <a:rPr lang="zh-CN" altLang="en-US" sz="1400" dirty="0">
                <a:solidFill>
                  <a:srgbClr val="FF0000"/>
                </a:solidFill>
              </a:rPr>
              <a:t>，存留</a:t>
            </a:r>
            <a:r>
              <a:rPr lang="en-US" altLang="zh-CN" sz="1400" dirty="0">
                <a:solidFill>
                  <a:srgbClr val="FF0000"/>
                </a:solidFill>
              </a:rPr>
              <a:t>=</a:t>
            </a:r>
            <a:r>
              <a:rPr lang="zh-CN" altLang="en-US" sz="1400" dirty="0">
                <a:solidFill>
                  <a:srgbClr val="FF0000"/>
                </a:solidFill>
              </a:rPr>
              <a:t>假</a:t>
            </a:r>
            <a:endParaRPr lang="en-US" altLang="zh-CN" sz="1400" dirty="0">
              <a:solidFill>
                <a:srgbClr val="FF0000"/>
              </a:solidFill>
            </a:endParaRPr>
          </a:p>
          <a:p>
            <a:r>
              <a:rPr lang="en-US" altLang="zh-CN" sz="1400" dirty="0"/>
              <a:t>:Dropped: keys=0 pointers=0 trackballs=0 flips=0 </a:t>
            </a:r>
            <a:r>
              <a:rPr lang="en-US" altLang="zh-CN" sz="1400" dirty="0" smtClean="0"/>
              <a:t>rotations=0 </a:t>
            </a:r>
            <a:r>
              <a:rPr lang="zh-CN" altLang="en-US" sz="1400" b="1" dirty="0" smtClean="0"/>
              <a:t> </a:t>
            </a:r>
            <a:r>
              <a:rPr lang="en-US" altLang="zh-CN" sz="1400" dirty="0">
                <a:solidFill>
                  <a:srgbClr val="FF0000"/>
                </a:solidFill>
              </a:rPr>
              <a:t>//</a:t>
            </a:r>
            <a:r>
              <a:rPr lang="zh-CN" altLang="en-US" sz="1400" dirty="0">
                <a:solidFill>
                  <a:srgbClr val="FF0000"/>
                </a:solidFill>
              </a:rPr>
              <a:t>丢弃：键</a:t>
            </a:r>
            <a:r>
              <a:rPr lang="en-US" altLang="zh-CN" sz="1400" dirty="0">
                <a:solidFill>
                  <a:srgbClr val="FF0000"/>
                </a:solidFill>
              </a:rPr>
              <a:t>=0</a:t>
            </a:r>
            <a:r>
              <a:rPr lang="zh-CN" altLang="en-US" sz="1400" dirty="0">
                <a:solidFill>
                  <a:srgbClr val="FF0000"/>
                </a:solidFill>
              </a:rPr>
              <a:t>，指针</a:t>
            </a:r>
            <a:r>
              <a:rPr lang="en-US" altLang="zh-CN" sz="1400" dirty="0">
                <a:solidFill>
                  <a:srgbClr val="FF0000"/>
                </a:solidFill>
              </a:rPr>
              <a:t>=0</a:t>
            </a:r>
            <a:r>
              <a:rPr lang="zh-CN" altLang="en-US" sz="1400" dirty="0">
                <a:solidFill>
                  <a:srgbClr val="FF0000"/>
                </a:solidFill>
              </a:rPr>
              <a:t>，轨迹球</a:t>
            </a:r>
            <a:r>
              <a:rPr lang="en-US" altLang="zh-CN" sz="1400" dirty="0">
                <a:solidFill>
                  <a:srgbClr val="FF0000"/>
                </a:solidFill>
              </a:rPr>
              <a:t>=0</a:t>
            </a:r>
            <a:r>
              <a:rPr lang="zh-CN" altLang="en-US" sz="1400" dirty="0">
                <a:solidFill>
                  <a:srgbClr val="FF0000"/>
                </a:solidFill>
              </a:rPr>
              <a:t>，键盘轻弹</a:t>
            </a:r>
            <a:r>
              <a:rPr lang="en-US" altLang="zh-CN" sz="1400" dirty="0">
                <a:solidFill>
                  <a:srgbClr val="FF0000"/>
                </a:solidFill>
              </a:rPr>
              <a:t>=0</a:t>
            </a:r>
            <a:r>
              <a:rPr lang="zh-CN" altLang="en-US" sz="1400" dirty="0">
                <a:solidFill>
                  <a:srgbClr val="FF0000"/>
                </a:solidFill>
              </a:rPr>
              <a:t>，屏幕翻转</a:t>
            </a:r>
            <a:r>
              <a:rPr lang="en-US" altLang="zh-CN" sz="1400" dirty="0">
                <a:solidFill>
                  <a:srgbClr val="FF0000"/>
                </a:solidFill>
              </a:rPr>
              <a:t>=0</a:t>
            </a:r>
            <a:endParaRPr lang="en-US" altLang="zh-CN" sz="1400" dirty="0">
              <a:solidFill>
                <a:srgbClr val="FF0000"/>
              </a:solidFill>
            </a:endParaRPr>
          </a:p>
          <a:p>
            <a:r>
              <a:rPr lang="en-US" altLang="zh-CN" sz="1400" dirty="0"/>
              <a:t>## Network stats: elapsed time=58ms (0ms mobile, 0ms </a:t>
            </a:r>
            <a:r>
              <a:rPr lang="en-US" altLang="zh-CN" sz="1400" dirty="0" err="1"/>
              <a:t>wifi</a:t>
            </a:r>
            <a:r>
              <a:rPr lang="en-US" altLang="zh-CN" sz="1400" dirty="0"/>
              <a:t>, 58ms not connected</a:t>
            </a:r>
            <a:r>
              <a:rPr lang="en-US" altLang="zh-CN" sz="1400" dirty="0" smtClean="0"/>
              <a:t>) //</a:t>
            </a:r>
            <a:r>
              <a:rPr lang="zh-CN" altLang="en-US" sz="1400" b="1" dirty="0"/>
              <a:t> </a:t>
            </a:r>
            <a:r>
              <a:rPr lang="zh-CN" altLang="en-US" sz="1400" dirty="0" smtClean="0">
                <a:solidFill>
                  <a:srgbClr val="FF0000"/>
                </a:solidFill>
              </a:rPr>
              <a:t>网络</a:t>
            </a:r>
            <a:r>
              <a:rPr lang="zh-CN" altLang="en-US" sz="1400" dirty="0">
                <a:solidFill>
                  <a:srgbClr val="FF0000"/>
                </a:solidFill>
              </a:rPr>
              <a:t>状态：占用时间</a:t>
            </a:r>
            <a:r>
              <a:rPr lang="en-US" altLang="zh-CN" sz="1400" dirty="0" smtClean="0">
                <a:solidFill>
                  <a:srgbClr val="FF0000"/>
                </a:solidFill>
              </a:rPr>
              <a:t>=58ms</a:t>
            </a:r>
            <a:r>
              <a:rPr lang="zh-CN" altLang="en-US" sz="1400" dirty="0" smtClean="0">
                <a:solidFill>
                  <a:srgbClr val="FF0000"/>
                </a:solidFill>
              </a:rPr>
              <a:t>（</a:t>
            </a:r>
            <a:r>
              <a:rPr lang="en-US" altLang="zh-CN" sz="1400" dirty="0" smtClean="0">
                <a:solidFill>
                  <a:srgbClr val="FF0000"/>
                </a:solidFill>
              </a:rPr>
              <a:t>0ms</a:t>
            </a:r>
            <a:r>
              <a:rPr lang="zh-CN" altLang="en-US" sz="1400" dirty="0" smtClean="0">
                <a:solidFill>
                  <a:srgbClr val="FF0000"/>
                </a:solidFill>
              </a:rPr>
              <a:t>用在手机上，</a:t>
            </a:r>
            <a:r>
              <a:rPr lang="en-US" altLang="zh-CN" sz="1400" dirty="0" smtClean="0">
                <a:solidFill>
                  <a:srgbClr val="FF0000"/>
                </a:solidFill>
              </a:rPr>
              <a:t> 0ms</a:t>
            </a:r>
            <a:r>
              <a:rPr lang="zh-CN" altLang="en-US" sz="1400" dirty="0" smtClean="0">
                <a:solidFill>
                  <a:srgbClr val="FF0000"/>
                </a:solidFill>
              </a:rPr>
              <a:t>用在无线网络中，没有连接是 </a:t>
            </a:r>
            <a:r>
              <a:rPr lang="en-US" altLang="zh-CN" sz="1400" dirty="0" smtClean="0">
                <a:solidFill>
                  <a:srgbClr val="FF0000"/>
                </a:solidFill>
              </a:rPr>
              <a:t>58ms</a:t>
            </a:r>
            <a:r>
              <a:rPr lang="zh-CN" altLang="en-US" sz="1400" dirty="0">
                <a:solidFill>
                  <a:srgbClr val="FF0000"/>
                </a:solidFill>
              </a:rPr>
              <a:t>）</a:t>
            </a:r>
            <a:endParaRPr lang="en-US" altLang="zh-CN" sz="1400" dirty="0" smtClean="0">
              <a:solidFill>
                <a:srgbClr val="FF0000"/>
              </a:solidFill>
            </a:endParaRPr>
          </a:p>
          <a:p>
            <a:r>
              <a:rPr lang="en-US" altLang="zh-CN" sz="1400" dirty="0" smtClean="0"/>
              <a:t>// </a:t>
            </a:r>
            <a:r>
              <a:rPr lang="en-US" altLang="zh-CN" sz="1400" dirty="0"/>
              <a:t>Monkey </a:t>
            </a:r>
            <a:r>
              <a:rPr lang="en-US" altLang="zh-CN" sz="1400" dirty="0" smtClean="0"/>
              <a:t>finished    </a:t>
            </a:r>
            <a:r>
              <a:rPr lang="en-US" altLang="zh-CN" sz="1400" dirty="0" smtClean="0">
                <a:solidFill>
                  <a:srgbClr val="FF0000"/>
                </a:solidFill>
              </a:rPr>
              <a:t>//monkey</a:t>
            </a:r>
            <a:r>
              <a:rPr lang="zh-CN" altLang="en-US" sz="1400" dirty="0" smtClean="0">
                <a:solidFill>
                  <a:srgbClr val="FF0000"/>
                </a:solidFill>
              </a:rPr>
              <a:t>测试完毕</a:t>
            </a:r>
            <a:endParaRPr lang="en-US" altLang="zh-CN" sz="1400" dirty="0" smtClean="0">
              <a:solidFill>
                <a:srgbClr val="FF0000"/>
              </a:solidFill>
            </a:endParaRPr>
          </a:p>
          <a:p>
            <a:r>
              <a:rPr lang="zh-CN" altLang="en-US" sz="1400" dirty="0">
                <a:solidFill>
                  <a:schemeClr val="accent2"/>
                </a:solidFill>
              </a:rPr>
              <a:t>从例子中可以看出，该程序在这次测试中没有问题，若程序出现问题终端将打印出异常</a:t>
            </a:r>
            <a:r>
              <a:rPr lang="zh-CN" altLang="en-US" sz="1400" dirty="0" smtClean="0">
                <a:solidFill>
                  <a:schemeClr val="accent2"/>
                </a:solidFill>
              </a:rPr>
              <a:t>供开发人员查找</a:t>
            </a:r>
            <a:r>
              <a:rPr lang="zh-CN" altLang="en-US" sz="1400" dirty="0">
                <a:solidFill>
                  <a:schemeClr val="accent2"/>
                </a:solidFill>
              </a:rPr>
              <a:t>错误</a:t>
            </a:r>
            <a:endParaRPr lang="en-US" altLang="zh-CN" sz="1400" dirty="0">
              <a:solidFill>
                <a:schemeClr val="accent2"/>
              </a:solidFill>
            </a:endParaRPr>
          </a:p>
          <a:p>
            <a:endParaRPr lang="en-US" altLang="zh-CN" sz="1400" dirty="0" smtClean="0"/>
          </a:p>
        </p:txBody>
      </p:sp>
      <p:sp>
        <p:nvSpPr>
          <p:cNvPr id="4" name="文本框 3"/>
          <p:cNvSpPr txBox="1"/>
          <p:nvPr/>
        </p:nvSpPr>
        <p:spPr>
          <a:xfrm>
            <a:off x="1661711" y="259773"/>
            <a:ext cx="6412858" cy="52322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 日志分析</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610" y="1601929"/>
            <a:ext cx="9606603" cy="4524315"/>
          </a:xfrm>
          <a:prstGeom prst="rect">
            <a:avLst/>
          </a:prstGeom>
        </p:spPr>
        <p:txBody>
          <a:bodyPr wrap="square">
            <a:spAutoFit/>
          </a:bodyPr>
          <a:lstStyle/>
          <a:p>
            <a:r>
              <a:rPr lang="en-US" altLang="zh-CN" b="1" dirty="0" smtClean="0">
                <a:solidFill>
                  <a:schemeClr val="accent4"/>
                </a:solidFill>
              </a:rPr>
              <a:t>SDK</a:t>
            </a:r>
            <a:r>
              <a:rPr lang="zh-CN" altLang="en-US" b="1" dirty="0" smtClean="0">
                <a:solidFill>
                  <a:schemeClr val="accent4"/>
                </a:solidFill>
              </a:rPr>
              <a:t>包：</a:t>
            </a:r>
            <a:endParaRPr lang="en-US" altLang="zh-CN" b="1" dirty="0" smtClean="0">
              <a:solidFill>
                <a:schemeClr val="accent4"/>
              </a:solidFill>
            </a:endParaRPr>
          </a:p>
          <a:p>
            <a:r>
              <a:rPr lang="en-US" altLang="zh-CN" b="1" dirty="0" smtClean="0"/>
              <a:t>SDK</a:t>
            </a:r>
            <a:r>
              <a:rPr lang="en-US" altLang="zh-CN" dirty="0" smtClean="0"/>
              <a:t>  </a:t>
            </a:r>
            <a:r>
              <a:rPr lang="en-US" altLang="zh-CN" dirty="0"/>
              <a:t>(Soft Development Kit ):  </a:t>
            </a:r>
            <a:endParaRPr lang="en-US" altLang="zh-CN" dirty="0" smtClean="0"/>
          </a:p>
          <a:p>
            <a:r>
              <a:rPr lang="zh-CN" altLang="en-US" dirty="0" smtClean="0"/>
              <a:t>软件开发</a:t>
            </a:r>
            <a:r>
              <a:rPr lang="zh-CN" altLang="en-US" dirty="0"/>
              <a:t>工具包，在</a:t>
            </a:r>
            <a:r>
              <a:rPr lang="en-US" altLang="zh-CN" dirty="0"/>
              <a:t>Android</a:t>
            </a:r>
            <a:r>
              <a:rPr lang="zh-CN" altLang="en-US" dirty="0"/>
              <a:t>中，它为开发者提供了库文件以及其它开发所用到的工具</a:t>
            </a:r>
            <a:r>
              <a:rPr lang="zh-CN" altLang="en-US" dirty="0" smtClean="0"/>
              <a:t>。</a:t>
            </a:r>
            <a:endParaRPr lang="en-US" altLang="zh-CN" dirty="0" smtClean="0"/>
          </a:p>
          <a:p>
            <a:r>
              <a:rPr lang="zh-CN" altLang="en-US" dirty="0"/>
              <a:t>被软件开发工程师用于为特定的软件包</a:t>
            </a:r>
            <a:r>
              <a:rPr lang="zh-CN" altLang="en-US" dirty="0" smtClean="0"/>
              <a:t>、</a:t>
            </a:r>
            <a:r>
              <a:rPr lang="zh-CN" altLang="en-US" dirty="0"/>
              <a:t>软件</a:t>
            </a:r>
            <a:r>
              <a:rPr lang="zh-CN" altLang="en-US" dirty="0" smtClean="0"/>
              <a:t>设计、</a:t>
            </a:r>
            <a:r>
              <a:rPr lang="zh-CN" altLang="en-US" dirty="0"/>
              <a:t>硬件平台、操作系统等建立应用软件的开发工具的</a:t>
            </a:r>
            <a:r>
              <a:rPr lang="zh-CN" altLang="en-US" dirty="0" smtClean="0"/>
              <a:t>集合</a:t>
            </a:r>
            <a:endParaRPr lang="en-US" altLang="zh-CN" dirty="0" smtClean="0"/>
          </a:p>
          <a:p>
            <a:endParaRPr lang="en-US" altLang="zh-CN" dirty="0" smtClean="0"/>
          </a:p>
          <a:p>
            <a:r>
              <a:rPr lang="en-US" altLang="zh-CN" b="1" i="1" dirty="0" smtClean="0"/>
              <a:t>Android SDK </a:t>
            </a:r>
            <a:r>
              <a:rPr lang="zh-CN" altLang="en-US" i="1" dirty="0" smtClean="0"/>
              <a:t>指的是</a:t>
            </a:r>
            <a:r>
              <a:rPr lang="en-US" altLang="zh-CN" i="1" dirty="0" smtClean="0"/>
              <a:t>Android</a:t>
            </a:r>
            <a:r>
              <a:rPr lang="zh-CN" altLang="en-US" i="1" dirty="0" smtClean="0"/>
              <a:t>专属的软件开发工具包。</a:t>
            </a:r>
            <a:endParaRPr lang="en-US" altLang="zh-CN" i="1" dirty="0" smtClean="0"/>
          </a:p>
          <a:p>
            <a:r>
              <a:rPr lang="en-US" altLang="zh-CN" b="1" i="1" dirty="0" smtClean="0"/>
              <a:t>Android SDK </a:t>
            </a:r>
            <a:r>
              <a:rPr lang="zh-CN" altLang="en-US" i="1" dirty="0" smtClean="0"/>
              <a:t>采 用了</a:t>
            </a:r>
            <a:r>
              <a:rPr lang="en-US" altLang="zh-CN" i="1" dirty="0" smtClean="0"/>
              <a:t>java</a:t>
            </a:r>
            <a:r>
              <a:rPr lang="zh-CN" altLang="en-US" i="1" dirty="0" smtClean="0"/>
              <a:t>语言，</a:t>
            </a:r>
            <a:r>
              <a:rPr lang="zh-CN" altLang="en-US" i="1" dirty="0"/>
              <a:t>所以需要先安装</a:t>
            </a:r>
            <a:r>
              <a:rPr lang="en-US" altLang="zh-CN" i="1" dirty="0"/>
              <a:t>JDK 5.0</a:t>
            </a:r>
            <a:r>
              <a:rPr lang="zh-CN" altLang="en-US" i="1" dirty="0"/>
              <a:t>及以上</a:t>
            </a:r>
            <a:r>
              <a:rPr lang="zh-CN" altLang="en-US" i="1" dirty="0" smtClean="0"/>
              <a:t>版本</a:t>
            </a:r>
            <a:r>
              <a:rPr lang="zh-CN" altLang="en-US" b="1" dirty="0" smtClean="0"/>
              <a:t>。</a:t>
            </a:r>
            <a:endParaRPr lang="en-US" altLang="zh-CN" b="1" i="1" dirty="0" smtClean="0"/>
          </a:p>
          <a:p>
            <a:r>
              <a:rPr lang="en-US" altLang="zh-CN" b="1" i="1" dirty="0" smtClean="0"/>
              <a:t>Android SDK </a:t>
            </a:r>
            <a:r>
              <a:rPr lang="zh-CN" altLang="en-US" i="1" dirty="0" smtClean="0"/>
              <a:t>不用</a:t>
            </a:r>
            <a:r>
              <a:rPr lang="zh-CN" altLang="en-US" i="1" dirty="0"/>
              <a:t>安装，下载后，直接解压即</a:t>
            </a:r>
            <a:r>
              <a:rPr lang="zh-CN" altLang="en-US" i="1" dirty="0" smtClean="0"/>
              <a:t>可</a:t>
            </a:r>
            <a:r>
              <a:rPr lang="zh-CN" altLang="en-US" b="1" i="1" dirty="0" smtClean="0"/>
              <a:t>。</a:t>
            </a:r>
            <a:endParaRPr lang="en-US" altLang="zh-CN" b="1" i="1" dirty="0" smtClean="0"/>
          </a:p>
          <a:p>
            <a:endParaRPr lang="en-US" altLang="zh-CN" b="1" i="1" dirty="0"/>
          </a:p>
          <a:p>
            <a:endParaRPr lang="en-US" altLang="zh-CN" dirty="0"/>
          </a:p>
          <a:p>
            <a:r>
              <a:rPr lang="en-US" altLang="zh-CN" b="1" dirty="0" smtClean="0">
                <a:solidFill>
                  <a:schemeClr val="accent4"/>
                </a:solidFill>
              </a:rPr>
              <a:t>JDK</a:t>
            </a:r>
            <a:r>
              <a:rPr lang="zh-CN" altLang="en-US" b="1" dirty="0" smtClean="0">
                <a:solidFill>
                  <a:schemeClr val="accent4"/>
                </a:solidFill>
              </a:rPr>
              <a:t>包：</a:t>
            </a:r>
            <a:endParaRPr lang="en-US" altLang="zh-CN" b="1" dirty="0" smtClean="0">
              <a:solidFill>
                <a:schemeClr val="accent4"/>
              </a:solidFill>
            </a:endParaRPr>
          </a:p>
          <a:p>
            <a:r>
              <a:rPr lang="en-US" altLang="zh-CN" b="1" dirty="0" smtClean="0"/>
              <a:t>JDK</a:t>
            </a:r>
            <a:r>
              <a:rPr lang="en-US" altLang="zh-CN" dirty="0" smtClean="0"/>
              <a:t>(Java </a:t>
            </a:r>
            <a:r>
              <a:rPr lang="en-US" altLang="zh-CN" dirty="0"/>
              <a:t>Development Kit</a:t>
            </a:r>
            <a:r>
              <a:rPr lang="en-US" altLang="zh-CN" dirty="0" smtClean="0"/>
              <a:t>)</a:t>
            </a:r>
            <a:endParaRPr lang="en-US" altLang="zh-CN" dirty="0" smtClean="0"/>
          </a:p>
          <a:p>
            <a:r>
              <a:rPr lang="en-US" altLang="zh-CN" dirty="0" smtClean="0"/>
              <a:t> </a:t>
            </a:r>
            <a:r>
              <a:rPr lang="en-US" altLang="zh-CN" dirty="0"/>
              <a:t>Java </a:t>
            </a:r>
            <a:r>
              <a:rPr lang="zh-CN" altLang="en-US" dirty="0"/>
              <a:t>语言的软件开发工具包</a:t>
            </a:r>
            <a:r>
              <a:rPr lang="en-US" altLang="zh-CN" dirty="0"/>
              <a:t>,</a:t>
            </a:r>
            <a:r>
              <a:rPr lang="zh-CN" altLang="en-US" dirty="0"/>
              <a:t> 包括了</a:t>
            </a:r>
            <a:r>
              <a:rPr lang="en-US" altLang="zh-CN" dirty="0"/>
              <a:t>Java</a:t>
            </a:r>
            <a:r>
              <a:rPr lang="zh-CN" altLang="en-US" dirty="0"/>
              <a:t>运行</a:t>
            </a:r>
            <a:r>
              <a:rPr lang="zh-CN" altLang="en-US" dirty="0" smtClean="0"/>
              <a:t>环境</a:t>
            </a:r>
            <a:r>
              <a:rPr lang="en-US" altLang="zh-CN" dirty="0" smtClean="0"/>
              <a:t>JRE (JVM</a:t>
            </a:r>
            <a:r>
              <a:rPr lang="zh-CN" altLang="en-US" dirty="0" smtClean="0"/>
              <a:t>等</a:t>
            </a:r>
            <a:r>
              <a:rPr lang="en-US" altLang="zh-CN" dirty="0" smtClean="0"/>
              <a:t>)</a:t>
            </a:r>
            <a:r>
              <a:rPr lang="zh-CN" altLang="en-US" dirty="0" smtClean="0"/>
              <a:t>、</a:t>
            </a:r>
            <a:r>
              <a:rPr lang="en-US" altLang="zh-CN" dirty="0"/>
              <a:t>Java</a:t>
            </a:r>
            <a:r>
              <a:rPr lang="zh-CN" altLang="en-US" dirty="0" smtClean="0"/>
              <a:t>工具 </a:t>
            </a:r>
            <a:r>
              <a:rPr lang="en-US" altLang="zh-CN" dirty="0" smtClean="0"/>
              <a:t>(</a:t>
            </a:r>
            <a:r>
              <a:rPr lang="en-US" altLang="zh-CN" dirty="0" err="1" smtClean="0"/>
              <a:t>javac</a:t>
            </a:r>
            <a:r>
              <a:rPr lang="en-US" altLang="zh-CN" dirty="0" smtClean="0"/>
              <a:t>/java/</a:t>
            </a:r>
            <a:r>
              <a:rPr lang="en-US" altLang="zh-CN" dirty="0" err="1" smtClean="0"/>
              <a:t>jdb</a:t>
            </a:r>
            <a:r>
              <a:rPr lang="zh-CN" altLang="en-US" dirty="0" smtClean="0"/>
              <a:t>等</a:t>
            </a:r>
            <a:r>
              <a:rPr lang="en-US" altLang="zh-CN" dirty="0" smtClean="0"/>
              <a:t>) </a:t>
            </a:r>
            <a:r>
              <a:rPr lang="zh-CN" altLang="en-US" dirty="0" smtClean="0"/>
              <a:t>和</a:t>
            </a:r>
            <a:r>
              <a:rPr lang="en-US" altLang="zh-CN" dirty="0"/>
              <a:t>Java</a:t>
            </a:r>
            <a:r>
              <a:rPr lang="zh-CN" altLang="en-US" dirty="0"/>
              <a:t>基础类库。 </a:t>
            </a:r>
            <a:endParaRPr lang="en-US" altLang="zh-CN" dirty="0"/>
          </a:p>
          <a:p>
            <a:endParaRPr lang="en-US" altLang="zh-CN" dirty="0" smtClean="0"/>
          </a:p>
        </p:txBody>
      </p:sp>
      <p:pic>
        <p:nvPicPr>
          <p:cNvPr id="5" name="图片 4"/>
          <p:cNvPicPr>
            <a:picLocks noChangeAspect="1"/>
          </p:cNvPicPr>
          <p:nvPr/>
        </p:nvPicPr>
        <p:blipFill>
          <a:blip r:embed="rId1" cstate="print"/>
          <a:stretch>
            <a:fillRect/>
          </a:stretch>
        </p:blipFill>
        <p:spPr>
          <a:xfrm>
            <a:off x="5555375" y="4252003"/>
            <a:ext cx="4219561" cy="446121"/>
          </a:xfrm>
          <a:prstGeom prst="rect">
            <a:avLst/>
          </a:prstGeom>
        </p:spPr>
      </p:pic>
      <p:sp>
        <p:nvSpPr>
          <p:cNvPr id="6" name="文本框 5"/>
          <p:cNvSpPr txBox="1"/>
          <p:nvPr/>
        </p:nvSpPr>
        <p:spPr>
          <a:xfrm>
            <a:off x="2731911" y="225778"/>
            <a:ext cx="4933245"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2" cstate="print"/>
          <a:stretch>
            <a:fillRect/>
          </a:stretch>
        </p:blipFill>
        <p:spPr>
          <a:xfrm>
            <a:off x="5679519" y="5740153"/>
            <a:ext cx="3334423" cy="386091"/>
          </a:xfrm>
          <a:prstGeom prst="rect">
            <a:avLst/>
          </a:prstGeom>
        </p:spPr>
      </p:pic>
      <p:sp>
        <p:nvSpPr>
          <p:cNvPr id="7" name="文本框 6"/>
          <p:cNvSpPr txBox="1"/>
          <p:nvPr/>
        </p:nvSpPr>
        <p:spPr>
          <a:xfrm>
            <a:off x="2354317" y="1201819"/>
            <a:ext cx="4908331" cy="400110"/>
          </a:xfrm>
          <a:prstGeom prst="rect">
            <a:avLst/>
          </a:prstGeom>
          <a:noFill/>
        </p:spPr>
        <p:txBody>
          <a:bodyPr wrap="square" rtlCol="0">
            <a:spAutoFit/>
          </a:bodyPr>
          <a:lstStyle/>
          <a:p>
            <a:r>
              <a:rPr lang="en-US" altLang="zh-CN" dirty="0" smtClean="0"/>
              <a:t>                     </a:t>
            </a:r>
            <a:r>
              <a:rPr lang="en-US" altLang="zh-CN" sz="2000" b="1" dirty="0" smtClean="0">
                <a:solidFill>
                  <a:srgbClr val="FF0000"/>
                </a:solidFill>
              </a:rPr>
              <a:t>SDK </a:t>
            </a:r>
            <a:r>
              <a:rPr lang="zh-CN" altLang="en-US" sz="2000" b="1" dirty="0" smtClean="0">
                <a:solidFill>
                  <a:srgbClr val="FF0000"/>
                </a:solidFill>
              </a:rPr>
              <a:t>和 </a:t>
            </a:r>
            <a:r>
              <a:rPr lang="en-US" altLang="zh-CN" sz="2000" b="1" dirty="0" smtClean="0">
                <a:solidFill>
                  <a:srgbClr val="FF0000"/>
                </a:solidFill>
              </a:rPr>
              <a:t>JDK</a:t>
            </a:r>
            <a:r>
              <a:rPr lang="zh-CN" altLang="en-US" sz="2000" b="1" dirty="0" smtClean="0">
                <a:solidFill>
                  <a:srgbClr val="FF0000"/>
                </a:solidFill>
              </a:rPr>
              <a:t>简介</a:t>
            </a:r>
            <a:endParaRPr lang="zh-CN" altLang="en-US" sz="2000" b="1"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0491" y="1122219"/>
            <a:ext cx="9133609" cy="2554545"/>
          </a:xfrm>
          <a:prstGeom prst="rect">
            <a:avLst/>
          </a:prstGeom>
        </p:spPr>
        <p:txBody>
          <a:bodyPr wrap="square">
            <a:spAutoFit/>
          </a:bodyPr>
          <a:lstStyle/>
          <a:p>
            <a:r>
              <a:rPr lang="zh-CN" altLang="en-US" sz="1600" b="1" dirty="0"/>
              <a:t>异常情况</a:t>
            </a:r>
            <a:endParaRPr lang="zh-CN" altLang="en-US" sz="1600" b="1" dirty="0"/>
          </a:p>
          <a:p>
            <a:endParaRPr lang="en-US" altLang="zh-CN" sz="1600" dirty="0" smtClean="0"/>
          </a:p>
          <a:p>
            <a:r>
              <a:rPr lang="en-US" altLang="zh-CN" sz="1600" dirty="0" smtClean="0"/>
              <a:t>Monkey </a:t>
            </a:r>
            <a:r>
              <a:rPr lang="zh-CN" altLang="en-US" sz="1600" dirty="0"/>
              <a:t>测试出现错误后，一般的分析</a:t>
            </a:r>
            <a:r>
              <a:rPr lang="zh-CN" altLang="en-US" sz="1600" dirty="0" smtClean="0"/>
              <a:t>步骤</a:t>
            </a:r>
            <a:endParaRPr lang="en-US" altLang="zh-CN" sz="1600" dirty="0" smtClean="0"/>
          </a:p>
          <a:p>
            <a:br>
              <a:rPr lang="zh-CN" altLang="en-US" sz="1600" dirty="0"/>
            </a:br>
            <a:r>
              <a:rPr lang="zh-CN" altLang="en-US" sz="1600" dirty="0"/>
              <a:t>看</a:t>
            </a:r>
            <a:r>
              <a:rPr lang="en-US" altLang="zh-CN" sz="1600" dirty="0"/>
              <a:t>Monkey</a:t>
            </a:r>
            <a:r>
              <a:rPr lang="zh-CN" altLang="en-US" sz="1600" dirty="0"/>
              <a:t>的日志 </a:t>
            </a:r>
            <a:r>
              <a:rPr lang="en-US" altLang="zh-CN" sz="1600" dirty="0"/>
              <a:t>(</a:t>
            </a:r>
            <a:r>
              <a:rPr lang="zh-CN" altLang="en-US" sz="1600" dirty="0"/>
              <a:t>注意第一个</a:t>
            </a:r>
            <a:r>
              <a:rPr lang="en-US" altLang="zh-CN" sz="1600" dirty="0" smtClean="0"/>
              <a:t>switch</a:t>
            </a:r>
            <a:r>
              <a:rPr lang="zh-CN" altLang="en-US" sz="1600" dirty="0"/>
              <a:t>以及异常信息等</a:t>
            </a:r>
            <a:r>
              <a:rPr lang="en-US" altLang="zh-CN" sz="1600" dirty="0" smtClean="0"/>
              <a:t>)</a:t>
            </a:r>
            <a:endParaRPr lang="en-US" altLang="zh-CN" sz="1600" dirty="0" smtClean="0"/>
          </a:p>
          <a:p>
            <a:br>
              <a:rPr lang="en-US" altLang="zh-CN" sz="1600" dirty="0"/>
            </a:br>
            <a:r>
              <a:rPr lang="en-US" altLang="zh-CN" sz="1600" dirty="0"/>
              <a:t>1. </a:t>
            </a:r>
            <a:r>
              <a:rPr lang="zh-CN" altLang="en-US" sz="1600" dirty="0"/>
              <a:t>程序无响应的问题</a:t>
            </a:r>
            <a:r>
              <a:rPr lang="en-US" altLang="zh-CN" sz="1600" dirty="0"/>
              <a:t>: </a:t>
            </a:r>
            <a:r>
              <a:rPr lang="zh-CN" altLang="en-US" sz="1600" dirty="0"/>
              <a:t>在日志中</a:t>
            </a:r>
            <a:r>
              <a:rPr lang="zh-CN" altLang="en-US" sz="1600" dirty="0" smtClean="0"/>
              <a:t>搜索 “</a:t>
            </a:r>
            <a:r>
              <a:rPr lang="en-US" altLang="zh-CN" sz="1600" dirty="0" smtClean="0"/>
              <a:t>ANR  </a:t>
            </a:r>
            <a:r>
              <a:rPr lang="zh-CN" altLang="en-US" sz="1600" dirty="0" smtClean="0"/>
              <a:t>”</a:t>
            </a:r>
            <a:r>
              <a:rPr lang="en-US" altLang="zh-CN" sz="1600" dirty="0" smtClean="0"/>
              <a:t>(Application </a:t>
            </a:r>
            <a:r>
              <a:rPr lang="en-US" altLang="zh-CN" sz="1600" dirty="0"/>
              <a:t>No Response </a:t>
            </a:r>
            <a:r>
              <a:rPr lang="en-US" altLang="zh-CN" sz="1600" dirty="0" smtClean="0"/>
              <a:t>)</a:t>
            </a:r>
            <a:endParaRPr lang="en-US" altLang="zh-CN" sz="1600" dirty="0" smtClean="0"/>
          </a:p>
          <a:p>
            <a:br>
              <a:rPr lang="en-US" altLang="zh-CN" sz="1600" dirty="0"/>
            </a:br>
            <a:r>
              <a:rPr lang="en-US" altLang="zh-CN" sz="1600" dirty="0"/>
              <a:t>2. </a:t>
            </a:r>
            <a:r>
              <a:rPr lang="zh-CN" altLang="en-US" sz="1600" dirty="0"/>
              <a:t>崩溃问题：在日志中搜索 “</a:t>
            </a:r>
            <a:r>
              <a:rPr lang="en-US" altLang="zh-CN" sz="1600" dirty="0"/>
              <a:t>Exception” (</a:t>
            </a:r>
            <a:r>
              <a:rPr lang="zh-CN" altLang="en-US" sz="1600" dirty="0"/>
              <a:t>如果出现空指针， </a:t>
            </a:r>
            <a:r>
              <a:rPr lang="en-US" altLang="zh-CN" sz="1600" dirty="0" err="1"/>
              <a:t>NullPointerException</a:t>
            </a:r>
            <a:r>
              <a:rPr lang="en-US" altLang="zh-CN" sz="1600" dirty="0"/>
              <a:t>) </a:t>
            </a:r>
            <a:r>
              <a:rPr lang="zh-CN" altLang="en-US" sz="1600" dirty="0"/>
              <a:t>肯定是有</a:t>
            </a:r>
            <a:r>
              <a:rPr lang="en-US" altLang="zh-CN" sz="1600" dirty="0"/>
              <a:t>bug</a:t>
            </a:r>
            <a:br>
              <a:rPr lang="en-US" altLang="zh-CN" sz="1600" dirty="0"/>
            </a:br>
            <a:endParaRPr lang="en-US" altLang="zh-CN" sz="1600" dirty="0"/>
          </a:p>
        </p:txBody>
      </p:sp>
      <p:sp>
        <p:nvSpPr>
          <p:cNvPr id="3" name="文本框 2"/>
          <p:cNvSpPr txBox="1"/>
          <p:nvPr/>
        </p:nvSpPr>
        <p:spPr>
          <a:xfrm>
            <a:off x="1769918" y="374073"/>
            <a:ext cx="6412858" cy="521970"/>
          </a:xfrm>
          <a:prstGeom prst="rect">
            <a:avLst/>
          </a:prstGeom>
          <a:noFill/>
        </p:spPr>
        <p:txBody>
          <a:bodyPr wrap="square" rtlCol="0">
            <a:spAutoFit/>
          </a:bodyPr>
          <a:lstStyle/>
          <a:p>
            <a:r>
              <a:rPr lang="en-US" altLang="zh-CN" sz="2800" b="1" dirty="0" smtClean="0">
                <a:solidFill>
                  <a:schemeClr val="accent3"/>
                </a:solidFill>
              </a:rPr>
              <a:t>             Monkey</a:t>
            </a:r>
            <a:r>
              <a:rPr lang="zh-CN" altLang="en-US" sz="2800" b="1" dirty="0" smtClean="0">
                <a:solidFill>
                  <a:schemeClr val="accent3"/>
                </a:solidFill>
              </a:rPr>
              <a:t> 日志分析（总结）</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41573" y="2696504"/>
            <a:ext cx="11965631" cy="2812199"/>
          </a:xfrm>
          <a:prstGeom prst="rect">
            <a:avLst/>
          </a:prstGeom>
        </p:spPr>
      </p:pic>
      <p:sp>
        <p:nvSpPr>
          <p:cNvPr id="4" name="文本框 3"/>
          <p:cNvSpPr txBox="1"/>
          <p:nvPr/>
        </p:nvSpPr>
        <p:spPr>
          <a:xfrm>
            <a:off x="524106" y="977900"/>
            <a:ext cx="8530683" cy="2308324"/>
          </a:xfrm>
          <a:prstGeom prst="rect">
            <a:avLst/>
          </a:prstGeom>
          <a:noFill/>
        </p:spPr>
        <p:txBody>
          <a:bodyPr wrap="square" rtlCol="0">
            <a:spAutoFit/>
          </a:bodyPr>
          <a:lstStyle/>
          <a:p>
            <a:endParaRPr lang="en-US" altLang="zh-CN" dirty="0" smtClean="0"/>
          </a:p>
          <a:p>
            <a:r>
              <a:rPr lang="en-US" altLang="zh-CN" dirty="0" err="1" smtClean="0">
                <a:solidFill>
                  <a:srgbClr val="7030A0"/>
                </a:solidFill>
              </a:rPr>
              <a:t>adb</a:t>
            </a:r>
            <a:r>
              <a:rPr lang="en-US" altLang="zh-CN" dirty="0" smtClean="0">
                <a:solidFill>
                  <a:srgbClr val="7030A0"/>
                </a:solidFill>
              </a:rPr>
              <a:t> logcat        </a:t>
            </a:r>
            <a:r>
              <a:rPr lang="zh-CN" altLang="en-US" dirty="0" smtClean="0"/>
              <a:t>输出全部日志</a:t>
            </a:r>
            <a:endParaRPr lang="en-US" altLang="zh-CN" dirty="0" smtClean="0"/>
          </a:p>
          <a:p>
            <a:endParaRPr lang="en-US" altLang="zh-CN" dirty="0" smtClean="0"/>
          </a:p>
          <a:p>
            <a:r>
              <a:rPr lang="zh-CN" altLang="en-US" dirty="0" smtClean="0"/>
              <a:t>只显示需要的应用的日志输出</a:t>
            </a:r>
            <a:r>
              <a:rPr lang="en-US" altLang="zh-CN" dirty="0" smtClean="0"/>
              <a:t>:</a:t>
            </a:r>
            <a:endParaRPr lang="en-US" altLang="zh-CN" dirty="0" smtClean="0"/>
          </a:p>
          <a:p>
            <a:r>
              <a:rPr lang="en-US" altLang="zh-CN" dirty="0" smtClean="0">
                <a:solidFill>
                  <a:srgbClr val="7030A0"/>
                </a:solidFill>
              </a:rPr>
              <a:t>1.adb shell</a:t>
            </a:r>
            <a:endParaRPr lang="en-US" altLang="zh-CN" dirty="0" smtClean="0">
              <a:solidFill>
                <a:srgbClr val="7030A0"/>
              </a:solidFill>
            </a:endParaRPr>
          </a:p>
          <a:p>
            <a:r>
              <a:rPr lang="en-US" altLang="zh-CN" dirty="0" smtClean="0">
                <a:solidFill>
                  <a:srgbClr val="7030A0"/>
                </a:solidFill>
              </a:rPr>
              <a:t>2.logcat | grep com.android.calculator2</a:t>
            </a:r>
            <a:endParaRPr lang="en-US" altLang="zh-CN" dirty="0"/>
          </a:p>
          <a:p>
            <a:br>
              <a:rPr lang="en-US" altLang="zh-CN" dirty="0"/>
            </a:br>
            <a:endParaRPr lang="zh-CN" altLang="en-US" dirty="0"/>
          </a:p>
        </p:txBody>
      </p:sp>
      <p:sp>
        <p:nvSpPr>
          <p:cNvPr id="5" name="文本框 4"/>
          <p:cNvSpPr txBox="1"/>
          <p:nvPr/>
        </p:nvSpPr>
        <p:spPr>
          <a:xfrm>
            <a:off x="524106" y="5834000"/>
            <a:ext cx="9188605" cy="523220"/>
          </a:xfrm>
          <a:prstGeom prst="rect">
            <a:avLst/>
          </a:prstGeom>
          <a:noFill/>
        </p:spPr>
        <p:txBody>
          <a:bodyPr wrap="square" rtlCol="0">
            <a:spAutoFit/>
          </a:bodyPr>
          <a:lstStyle/>
          <a:p>
            <a:r>
              <a:rPr lang="en-US" altLang="zh-CN" sz="1400" i="1" dirty="0"/>
              <a:t>Android</a:t>
            </a:r>
            <a:r>
              <a:rPr lang="zh-CN" altLang="en-US" sz="1400" i="1" dirty="0"/>
              <a:t>日志系统提供了记录和查看系统调试信息的功能。日志都是从各种软件和一些系统的缓冲区中记录下来的，缓冲区可以通过 </a:t>
            </a:r>
            <a:r>
              <a:rPr lang="en-US" altLang="zh-CN" sz="1400" i="1" dirty="0"/>
              <a:t>logcat </a:t>
            </a:r>
            <a:r>
              <a:rPr lang="zh-CN" altLang="en-US" sz="1400" i="1" dirty="0"/>
              <a:t>命令来查看和使用</a:t>
            </a:r>
            <a:endParaRPr lang="zh-CN" altLang="en-US" sz="1400" i="1" dirty="0"/>
          </a:p>
        </p:txBody>
      </p:sp>
      <p:sp>
        <p:nvSpPr>
          <p:cNvPr id="8" name="文本框 7"/>
          <p:cNvSpPr txBox="1"/>
          <p:nvPr/>
        </p:nvSpPr>
        <p:spPr>
          <a:xfrm>
            <a:off x="1769918" y="374073"/>
            <a:ext cx="6412858" cy="523220"/>
          </a:xfrm>
          <a:prstGeom prst="rect">
            <a:avLst/>
          </a:prstGeom>
          <a:noFill/>
        </p:spPr>
        <p:txBody>
          <a:bodyPr wrap="square" rtlCol="0">
            <a:spAutoFit/>
          </a:bodyPr>
          <a:lstStyle/>
          <a:p>
            <a:r>
              <a:rPr lang="en-US" altLang="zh-CN" sz="2800" b="1" dirty="0" smtClean="0">
                <a:solidFill>
                  <a:schemeClr val="accent3"/>
                </a:solidFill>
              </a:rPr>
              <a:t>             logcat</a:t>
            </a:r>
            <a:endParaRPr lang="zh-CN" altLang="en-US" sz="2800" b="1" dirty="0">
              <a:solidFill>
                <a:schemeClr val="accent3"/>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262496" y="167667"/>
            <a:ext cx="8421832" cy="6534469"/>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3789" y="355998"/>
            <a:ext cx="5610578" cy="523220"/>
          </a:xfrm>
          <a:prstGeom prst="rect">
            <a:avLst/>
          </a:prstGeom>
          <a:noFill/>
        </p:spPr>
        <p:txBody>
          <a:bodyPr wrap="square" rtlCol="0">
            <a:spAutoFit/>
          </a:bodyPr>
          <a:lstStyle/>
          <a:p>
            <a:r>
              <a:rPr lang="zh-CN" altLang="en-US" dirty="0" smtClean="0"/>
              <a:t>                     </a:t>
            </a:r>
            <a:r>
              <a:rPr lang="zh-CN" altLang="en-US" sz="2800" b="1" dirty="0" smtClean="0">
                <a:solidFill>
                  <a:schemeClr val="accent3"/>
                </a:solidFill>
              </a:rPr>
              <a:t>异常情况处理章节</a:t>
            </a:r>
            <a:endParaRPr lang="zh-CN" altLang="en-US" sz="2800" b="1" dirty="0">
              <a:solidFill>
                <a:schemeClr val="accent3"/>
              </a:solidFill>
            </a:endParaRPr>
          </a:p>
        </p:txBody>
      </p:sp>
      <p:pic>
        <p:nvPicPr>
          <p:cNvPr id="3" name="图片 2"/>
          <p:cNvPicPr>
            <a:picLocks noChangeAspect="1"/>
          </p:cNvPicPr>
          <p:nvPr/>
        </p:nvPicPr>
        <p:blipFill>
          <a:blip r:embed="rId1" cstate="print"/>
          <a:stretch>
            <a:fillRect/>
          </a:stretch>
        </p:blipFill>
        <p:spPr>
          <a:xfrm>
            <a:off x="1571223" y="3058377"/>
            <a:ext cx="3531158" cy="694654"/>
          </a:xfrm>
          <a:prstGeom prst="rect">
            <a:avLst/>
          </a:prstGeom>
        </p:spPr>
      </p:pic>
      <p:sp>
        <p:nvSpPr>
          <p:cNvPr id="4" name="文本框 3"/>
          <p:cNvSpPr txBox="1"/>
          <p:nvPr/>
        </p:nvSpPr>
        <p:spPr>
          <a:xfrm>
            <a:off x="1571223" y="1403797"/>
            <a:ext cx="7946264" cy="1476375"/>
          </a:xfrm>
          <a:prstGeom prst="rect">
            <a:avLst/>
          </a:prstGeom>
          <a:noFill/>
        </p:spPr>
        <p:txBody>
          <a:bodyPr wrap="square" rtlCol="0">
            <a:spAutoFit/>
          </a:bodyPr>
          <a:lstStyle/>
          <a:p>
            <a:r>
              <a:rPr lang="en-US" altLang="zh-CN" b="1" dirty="0" smtClean="0"/>
              <a:t> unknown host service</a:t>
            </a:r>
            <a:endParaRPr lang="en-US" altLang="zh-CN" b="1" dirty="0" smtClean="0"/>
          </a:p>
          <a:p>
            <a:r>
              <a:rPr lang="zh-CN" altLang="en-US" dirty="0" smtClean="0"/>
              <a:t>主要</a:t>
            </a:r>
            <a:r>
              <a:rPr lang="zh-CN" altLang="en-US" dirty="0"/>
              <a:t>是由于</a:t>
            </a:r>
            <a:r>
              <a:rPr lang="en-US" altLang="zh-CN" dirty="0"/>
              <a:t>5037</a:t>
            </a:r>
            <a:r>
              <a:rPr lang="zh-CN" altLang="en-US" dirty="0"/>
              <a:t>端口被占用</a:t>
            </a:r>
            <a:r>
              <a:rPr lang="zh-CN" altLang="en-US" dirty="0" smtClean="0"/>
              <a:t>，</a:t>
            </a:r>
            <a:r>
              <a:rPr lang="en-US" altLang="zh-CN" dirty="0" err="1" smtClean="0"/>
              <a:t>sdk</a:t>
            </a:r>
            <a:r>
              <a:rPr lang="zh-CN" altLang="en-US" dirty="0"/>
              <a:t>中的</a:t>
            </a:r>
            <a:r>
              <a:rPr lang="en-US" altLang="zh-CN" dirty="0" err="1"/>
              <a:t>adb</a:t>
            </a:r>
            <a:r>
              <a:rPr lang="zh-CN" altLang="en-US" dirty="0"/>
              <a:t>无法</a:t>
            </a:r>
            <a:r>
              <a:rPr lang="zh-CN" altLang="en-US" dirty="0" smtClean="0"/>
              <a:t>启动，</a:t>
            </a:r>
            <a:endParaRPr lang="en-US" altLang="zh-CN" dirty="0" smtClean="0"/>
          </a:p>
          <a:p>
            <a:pPr marL="342900" indent="-342900">
              <a:buFont typeface="+mj-lt"/>
              <a:buAutoNum type="arabicPeriod"/>
            </a:pPr>
            <a:r>
              <a:rPr lang="zh-CN" altLang="en-US" dirty="0" smtClean="0"/>
              <a:t>使用</a:t>
            </a:r>
            <a:r>
              <a:rPr lang="en-US" altLang="zh-CN" dirty="0" err="1" smtClean="0">
                <a:solidFill>
                  <a:srgbClr val="7030A0"/>
                </a:solidFill>
              </a:rPr>
              <a:t>netstat</a:t>
            </a:r>
            <a:r>
              <a:rPr lang="en-US" altLang="zh-CN" dirty="0" smtClean="0">
                <a:solidFill>
                  <a:srgbClr val="7030A0"/>
                </a:solidFill>
              </a:rPr>
              <a:t> –</a:t>
            </a:r>
            <a:r>
              <a:rPr lang="en-US" altLang="zh-CN" dirty="0" err="1" smtClean="0">
                <a:solidFill>
                  <a:srgbClr val="7030A0"/>
                </a:solidFill>
              </a:rPr>
              <a:t>ano|findstr</a:t>
            </a:r>
            <a:r>
              <a:rPr lang="en-US" altLang="zh-CN" dirty="0" smtClean="0">
                <a:solidFill>
                  <a:srgbClr val="7030A0"/>
                </a:solidFill>
              </a:rPr>
              <a:t> “5037 </a:t>
            </a:r>
            <a:r>
              <a:rPr lang="en-US" altLang="zh-CN" dirty="0" smtClean="0"/>
              <a:t>”</a:t>
            </a:r>
            <a:r>
              <a:rPr lang="zh-CN" altLang="en-US" dirty="0" smtClean="0"/>
              <a:t>找出这个进程</a:t>
            </a:r>
            <a:r>
              <a:rPr lang="en-US" altLang="zh-CN" dirty="0" smtClean="0"/>
              <a:t>PID,</a:t>
            </a:r>
            <a:endParaRPr lang="en-US" altLang="zh-CN" dirty="0" smtClean="0"/>
          </a:p>
          <a:p>
            <a:pPr marL="342900" indent="-342900">
              <a:buFont typeface="+mj-lt"/>
              <a:buAutoNum type="arabicPeriod"/>
            </a:pPr>
            <a:r>
              <a:rPr lang="zh-CN" altLang="en-US" dirty="0" smtClean="0"/>
              <a:t>然后使用</a:t>
            </a:r>
            <a:r>
              <a:rPr lang="en-US" altLang="zh-CN" dirty="0" err="1" smtClean="0">
                <a:solidFill>
                  <a:srgbClr val="7030A0"/>
                </a:solidFill>
              </a:rPr>
              <a:t>taskkill</a:t>
            </a:r>
            <a:r>
              <a:rPr lang="en-US" altLang="zh-CN" dirty="0" smtClean="0">
                <a:solidFill>
                  <a:srgbClr val="7030A0"/>
                </a:solidFill>
              </a:rPr>
              <a:t> /</a:t>
            </a:r>
            <a:r>
              <a:rPr lang="en-US" altLang="zh-CN" dirty="0" err="1" smtClean="0">
                <a:solidFill>
                  <a:srgbClr val="7030A0"/>
                </a:solidFill>
              </a:rPr>
              <a:t>pid</a:t>
            </a:r>
            <a:r>
              <a:rPr lang="en-US" altLang="zh-CN" dirty="0" smtClean="0">
                <a:solidFill>
                  <a:srgbClr val="7030A0"/>
                </a:solidFill>
              </a:rPr>
              <a:t> </a:t>
            </a:r>
            <a:r>
              <a:rPr lang="zh-CN" altLang="en-US" dirty="0" smtClean="0">
                <a:solidFill>
                  <a:srgbClr val="7030A0"/>
                </a:solidFill>
              </a:rPr>
              <a:t>进程</a:t>
            </a:r>
            <a:r>
              <a:rPr lang="en-US" altLang="zh-CN" dirty="0" smtClean="0">
                <a:solidFill>
                  <a:srgbClr val="7030A0"/>
                </a:solidFill>
              </a:rPr>
              <a:t>PID </a:t>
            </a:r>
            <a:r>
              <a:rPr lang="zh-CN" altLang="en-US" dirty="0" smtClean="0"/>
              <a:t>或者任务管理器关掉该进程</a:t>
            </a:r>
            <a:endParaRPr lang="en-US" altLang="zh-CN" dirty="0" smtClean="0"/>
          </a:p>
          <a:p>
            <a:pPr marL="342900" indent="-342900">
              <a:buFont typeface="+mj-lt"/>
              <a:buAutoNum type="arabicPeriod"/>
            </a:pPr>
            <a:r>
              <a:rPr lang="zh-CN" altLang="en-US" dirty="0"/>
              <a:t>重</a:t>
            </a:r>
            <a:r>
              <a:rPr lang="zh-CN" altLang="en-US" dirty="0" smtClean="0"/>
              <a:t>启</a:t>
            </a:r>
            <a:r>
              <a:rPr lang="en-US" altLang="zh-CN" dirty="0" smtClean="0"/>
              <a:t>ADB</a:t>
            </a:r>
            <a:r>
              <a:rPr lang="zh-CN" altLang="en-US" dirty="0" smtClean="0"/>
              <a:t>服务</a:t>
            </a:r>
            <a:endParaRPr lang="zh-CN" altLang="en-US" dirty="0"/>
          </a:p>
        </p:txBody>
      </p:sp>
      <p:pic>
        <p:nvPicPr>
          <p:cNvPr id="5" name="图片 4"/>
          <p:cNvPicPr>
            <a:picLocks noChangeAspect="1"/>
          </p:cNvPicPr>
          <p:nvPr/>
        </p:nvPicPr>
        <p:blipFill>
          <a:blip r:embed="rId2" cstate="print"/>
          <a:stretch>
            <a:fillRect/>
          </a:stretch>
        </p:blipFill>
        <p:spPr>
          <a:xfrm>
            <a:off x="1571223" y="3930283"/>
            <a:ext cx="6886575" cy="885825"/>
          </a:xfrm>
          <a:prstGeom prst="rect">
            <a:avLst/>
          </a:prstGeom>
        </p:spPr>
      </p:pic>
      <p:pic>
        <p:nvPicPr>
          <p:cNvPr id="7" name="图片 6"/>
          <p:cNvPicPr>
            <a:picLocks noChangeAspect="1"/>
          </p:cNvPicPr>
          <p:nvPr/>
        </p:nvPicPr>
        <p:blipFill>
          <a:blip r:embed="rId3" cstate="print"/>
          <a:stretch>
            <a:fillRect/>
          </a:stretch>
        </p:blipFill>
        <p:spPr>
          <a:xfrm>
            <a:off x="1571223" y="4993360"/>
            <a:ext cx="7543800" cy="16002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12888" y="1940807"/>
            <a:ext cx="11889317" cy="542749"/>
          </a:xfrm>
          <a:prstGeom prst="rect">
            <a:avLst/>
          </a:prstGeom>
        </p:spPr>
      </p:pic>
      <p:sp>
        <p:nvSpPr>
          <p:cNvPr id="3" name="文本框 2"/>
          <p:cNvSpPr txBox="1"/>
          <p:nvPr/>
        </p:nvSpPr>
        <p:spPr>
          <a:xfrm>
            <a:off x="273050" y="5310540"/>
            <a:ext cx="6445956" cy="395111"/>
          </a:xfrm>
          <a:prstGeom prst="rect">
            <a:avLst/>
          </a:prstGeom>
          <a:noFill/>
        </p:spPr>
        <p:txBody>
          <a:bodyPr wrap="square" rtlCol="0">
            <a:spAutoFit/>
          </a:bodyPr>
          <a:lstStyle/>
          <a:p>
            <a:endParaRPr lang="zh-CN" altLang="en-US" dirty="0"/>
          </a:p>
        </p:txBody>
      </p:sp>
      <p:sp>
        <p:nvSpPr>
          <p:cNvPr id="5" name="文本框 4"/>
          <p:cNvSpPr txBox="1"/>
          <p:nvPr/>
        </p:nvSpPr>
        <p:spPr>
          <a:xfrm>
            <a:off x="170390" y="2600616"/>
            <a:ext cx="11774311" cy="369332"/>
          </a:xfrm>
          <a:prstGeom prst="rect">
            <a:avLst/>
          </a:prstGeom>
          <a:noFill/>
        </p:spPr>
        <p:txBody>
          <a:bodyPr wrap="square" rtlCol="0">
            <a:spAutoFit/>
          </a:bodyPr>
          <a:lstStyle/>
          <a:p>
            <a:r>
              <a:rPr lang="zh-CN" altLang="en-US" dirty="0" smtClean="0"/>
              <a:t>表示</a:t>
            </a:r>
            <a:r>
              <a:rPr lang="en-US" altLang="zh-CN" dirty="0" smtClean="0"/>
              <a:t>AVD</a:t>
            </a:r>
            <a:r>
              <a:rPr lang="zh-CN" altLang="en-US" dirty="0" smtClean="0"/>
              <a:t>中</a:t>
            </a:r>
            <a:r>
              <a:rPr lang="zh-CN" altLang="en-US" dirty="0"/>
              <a:t>使用了与当前</a:t>
            </a:r>
            <a:r>
              <a:rPr lang="en-US" altLang="zh-CN" dirty="0"/>
              <a:t>CPU</a:t>
            </a:r>
            <a:r>
              <a:rPr lang="zh-CN" altLang="en-US" dirty="0"/>
              <a:t>架构不一致的</a:t>
            </a:r>
            <a:r>
              <a:rPr lang="en-US" altLang="zh-CN" dirty="0"/>
              <a:t>native </a:t>
            </a:r>
            <a:r>
              <a:rPr lang="en-US" altLang="zh-CN" dirty="0" smtClean="0"/>
              <a:t>libraries</a:t>
            </a:r>
            <a:r>
              <a:rPr lang="zh-CN" altLang="en-US" dirty="0" smtClean="0"/>
              <a:t>，需要修改</a:t>
            </a:r>
            <a:r>
              <a:rPr lang="en-US" altLang="zh-CN" dirty="0" smtClean="0"/>
              <a:t>CPU</a:t>
            </a:r>
            <a:r>
              <a:rPr lang="zh-CN" altLang="en-US" dirty="0" smtClean="0"/>
              <a:t>类型从</a:t>
            </a:r>
            <a:r>
              <a:rPr lang="en-US" altLang="zh-CN" dirty="0" smtClean="0"/>
              <a:t>intel</a:t>
            </a:r>
            <a:r>
              <a:rPr lang="zh-CN" altLang="en-US" dirty="0" smtClean="0"/>
              <a:t>为</a:t>
            </a:r>
            <a:r>
              <a:rPr lang="en-US" altLang="zh-CN" dirty="0" smtClean="0"/>
              <a:t>ARM</a:t>
            </a:r>
            <a:endParaRPr lang="zh-CN" altLang="en-US" dirty="0"/>
          </a:p>
        </p:txBody>
      </p:sp>
      <p:pic>
        <p:nvPicPr>
          <p:cNvPr id="6" name="图片 5"/>
          <p:cNvPicPr>
            <a:picLocks noChangeAspect="1"/>
          </p:cNvPicPr>
          <p:nvPr/>
        </p:nvPicPr>
        <p:blipFill>
          <a:blip r:embed="rId2" cstate="print"/>
          <a:stretch>
            <a:fillRect/>
          </a:stretch>
        </p:blipFill>
        <p:spPr>
          <a:xfrm>
            <a:off x="3496028" y="3087008"/>
            <a:ext cx="4095043" cy="1823659"/>
          </a:xfrm>
          <a:prstGeom prst="rect">
            <a:avLst/>
          </a:prstGeom>
        </p:spPr>
      </p:pic>
      <p:sp>
        <p:nvSpPr>
          <p:cNvPr id="7" name="文本框 6"/>
          <p:cNvSpPr txBox="1"/>
          <p:nvPr/>
        </p:nvSpPr>
        <p:spPr>
          <a:xfrm>
            <a:off x="3364089" y="645490"/>
            <a:ext cx="5204177" cy="523220"/>
          </a:xfrm>
          <a:prstGeom prst="rect">
            <a:avLst/>
          </a:prstGeom>
          <a:noFill/>
        </p:spPr>
        <p:txBody>
          <a:bodyPr wrap="square" rtlCol="0">
            <a:spAutoFit/>
          </a:bodyPr>
          <a:lstStyle/>
          <a:p>
            <a:r>
              <a:rPr lang="zh-CN" altLang="en-US" sz="2800" b="1" dirty="0" smtClean="0">
                <a:solidFill>
                  <a:schemeClr val="accent3"/>
                </a:solidFill>
              </a:rPr>
              <a:t>故障及排除方法</a:t>
            </a:r>
            <a:endParaRPr lang="zh-CN" altLang="en-US" sz="2800" b="1" dirty="0">
              <a:solidFill>
                <a:schemeClr val="accent3"/>
              </a:solidFill>
            </a:endParaRPr>
          </a:p>
        </p:txBody>
      </p:sp>
      <p:sp>
        <p:nvSpPr>
          <p:cNvPr id="4" name="文本框 3"/>
          <p:cNvSpPr txBox="1"/>
          <p:nvPr/>
        </p:nvSpPr>
        <p:spPr>
          <a:xfrm>
            <a:off x="273050" y="1275008"/>
            <a:ext cx="5561080" cy="369332"/>
          </a:xfrm>
          <a:prstGeom prst="rect">
            <a:avLst/>
          </a:prstGeom>
          <a:noFill/>
        </p:spPr>
        <p:txBody>
          <a:bodyPr wrap="square" rtlCol="0">
            <a:spAutoFit/>
          </a:bodyPr>
          <a:lstStyle/>
          <a:p>
            <a:r>
              <a:rPr lang="en-US" altLang="zh-CN" b="1" dirty="0" smtClean="0"/>
              <a:t>INSTALL_FAILED_NO_MATCHING_ABIS</a:t>
            </a:r>
            <a:r>
              <a:rPr lang="zh-CN" altLang="en-US" dirty="0" smtClean="0"/>
              <a:t>错误</a:t>
            </a:r>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901098" y="1321094"/>
            <a:ext cx="6038850" cy="1047750"/>
          </a:xfrm>
          <a:prstGeom prst="rect">
            <a:avLst/>
          </a:prstGeom>
        </p:spPr>
      </p:pic>
      <p:pic>
        <p:nvPicPr>
          <p:cNvPr id="3" name="图片 2"/>
          <p:cNvPicPr>
            <a:picLocks noChangeAspect="1"/>
          </p:cNvPicPr>
          <p:nvPr/>
        </p:nvPicPr>
        <p:blipFill>
          <a:blip r:embed="rId2" cstate="print"/>
          <a:stretch>
            <a:fillRect/>
          </a:stretch>
        </p:blipFill>
        <p:spPr>
          <a:xfrm>
            <a:off x="1948738" y="2875789"/>
            <a:ext cx="7239000" cy="1381125"/>
          </a:xfrm>
          <a:prstGeom prst="rect">
            <a:avLst/>
          </a:prstGeom>
        </p:spPr>
      </p:pic>
      <p:sp>
        <p:nvSpPr>
          <p:cNvPr id="4" name="文本框 3"/>
          <p:cNvSpPr txBox="1"/>
          <p:nvPr/>
        </p:nvSpPr>
        <p:spPr>
          <a:xfrm>
            <a:off x="1901098" y="814149"/>
            <a:ext cx="5112327" cy="369332"/>
          </a:xfrm>
          <a:prstGeom prst="rect">
            <a:avLst/>
          </a:prstGeom>
          <a:noFill/>
        </p:spPr>
        <p:txBody>
          <a:bodyPr wrap="square" rtlCol="0">
            <a:spAutoFit/>
          </a:bodyPr>
          <a:lstStyle/>
          <a:p>
            <a:r>
              <a:rPr lang="en-US" altLang="zh-CN" dirty="0" smtClean="0"/>
              <a:t>App</a:t>
            </a:r>
            <a:r>
              <a:rPr lang="zh-CN" altLang="en-US" dirty="0" smtClean="0"/>
              <a:t>名称拼错了一个单词</a:t>
            </a:r>
            <a:endParaRPr lang="zh-CN" altLang="en-US" dirty="0"/>
          </a:p>
        </p:txBody>
      </p:sp>
      <p:sp>
        <p:nvSpPr>
          <p:cNvPr id="5" name="文本框 4"/>
          <p:cNvSpPr txBox="1"/>
          <p:nvPr/>
        </p:nvSpPr>
        <p:spPr>
          <a:xfrm>
            <a:off x="1901098" y="2506457"/>
            <a:ext cx="7334280" cy="369332"/>
          </a:xfrm>
          <a:prstGeom prst="rect">
            <a:avLst/>
          </a:prstGeom>
          <a:noFill/>
        </p:spPr>
        <p:txBody>
          <a:bodyPr wrap="square" rtlCol="0">
            <a:spAutoFit/>
          </a:bodyPr>
          <a:lstStyle/>
          <a:p>
            <a:r>
              <a:rPr lang="en-US" altLang="zh-CN" dirty="0" smtClean="0"/>
              <a:t>Android</a:t>
            </a:r>
            <a:r>
              <a:rPr lang="zh-CN" altLang="en-US" dirty="0" smtClean="0"/>
              <a:t>单词拼错了</a:t>
            </a:r>
            <a:endParaRPr lang="zh-CN" altLang="en-US" dirty="0"/>
          </a:p>
        </p:txBody>
      </p:sp>
      <p:sp>
        <p:nvSpPr>
          <p:cNvPr id="6" name="文本框 5"/>
          <p:cNvSpPr txBox="1"/>
          <p:nvPr/>
        </p:nvSpPr>
        <p:spPr>
          <a:xfrm>
            <a:off x="1948738" y="4752304"/>
            <a:ext cx="7655697" cy="1753235"/>
          </a:xfrm>
          <a:prstGeom prst="rect">
            <a:avLst/>
          </a:prstGeom>
          <a:noFill/>
        </p:spPr>
        <p:txBody>
          <a:bodyPr wrap="square" rtlCol="0">
            <a:spAutoFit/>
          </a:bodyPr>
          <a:lstStyle/>
          <a:p>
            <a:r>
              <a:rPr lang="zh-CN" altLang="en-US" dirty="0" smtClean="0"/>
              <a:t>关于设备状态错误方面可以使用下列三个命令后再重试设备是否上线</a:t>
            </a:r>
            <a:endParaRPr lang="en-US" altLang="zh-CN" dirty="0" smtClean="0"/>
          </a:p>
          <a:p>
            <a:endParaRPr lang="en-US" altLang="zh-CN" dirty="0" smtClean="0"/>
          </a:p>
          <a:p>
            <a:r>
              <a:rPr lang="en-US" altLang="zh-CN" dirty="0" err="1" smtClean="0"/>
              <a:t>adb</a:t>
            </a:r>
            <a:r>
              <a:rPr lang="en-US" altLang="zh-CN" dirty="0" smtClean="0"/>
              <a:t> </a:t>
            </a:r>
            <a:r>
              <a:rPr lang="en-US" altLang="zh-CN" dirty="0"/>
              <a:t>kill-server       </a:t>
            </a:r>
            <a:r>
              <a:rPr lang="zh-CN" altLang="en-US" dirty="0"/>
              <a:t>停止</a:t>
            </a:r>
            <a:r>
              <a:rPr lang="en-US" altLang="zh-CN" dirty="0"/>
              <a:t>adb</a:t>
            </a:r>
            <a:r>
              <a:rPr lang="zh-CN" altLang="en-US" dirty="0"/>
              <a:t>服务</a:t>
            </a:r>
            <a:endParaRPr lang="zh-CN" altLang="en-US" dirty="0"/>
          </a:p>
          <a:p>
            <a:r>
              <a:rPr lang="en-US" altLang="zh-CN" dirty="0" err="1"/>
              <a:t>adb</a:t>
            </a:r>
            <a:r>
              <a:rPr lang="en-US" altLang="zh-CN" dirty="0"/>
              <a:t> start-server    </a:t>
            </a:r>
            <a:r>
              <a:rPr lang="zh-CN" altLang="en-US" dirty="0"/>
              <a:t>启动</a:t>
            </a:r>
            <a:r>
              <a:rPr lang="en-US" altLang="zh-CN" dirty="0"/>
              <a:t>adb</a:t>
            </a:r>
            <a:r>
              <a:rPr lang="zh-CN" altLang="en-US" dirty="0"/>
              <a:t>服务</a:t>
            </a:r>
            <a:endParaRPr lang="zh-CN" altLang="en-US" dirty="0"/>
          </a:p>
          <a:p>
            <a:r>
              <a:rPr lang="en-US" altLang="zh-CN" dirty="0" err="1"/>
              <a:t>adb</a:t>
            </a:r>
            <a:r>
              <a:rPr lang="en-US" altLang="zh-CN" dirty="0"/>
              <a:t> remount         </a:t>
            </a:r>
            <a:r>
              <a:rPr lang="zh-CN" altLang="en-US" dirty="0"/>
              <a:t>重新装载</a:t>
            </a:r>
            <a:r>
              <a:rPr lang="en-US" altLang="zh-CN" dirty="0"/>
              <a:t>Android</a:t>
            </a:r>
            <a:r>
              <a:rPr lang="zh-CN" altLang="en-US" dirty="0"/>
              <a:t>文件系统</a:t>
            </a:r>
            <a:endParaRPr lang="zh-CN" altLang="en-US" dirty="0"/>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40690" y="613410"/>
            <a:ext cx="8596630" cy="5177155"/>
          </a:xfrm>
        </p:spPr>
        <p:txBody>
          <a:bodyPr/>
          <a:lstStyle/>
          <a:p>
            <a:pPr algn="l"/>
            <a:r>
              <a:rPr lang="zh-CN" altLang="en-US" sz="1600" dirty="0">
                <a:latin typeface="+mn-ea"/>
                <a:sym typeface="+mn-ea"/>
              </a:rPr>
              <a:t>查询手机</a:t>
            </a:r>
            <a:r>
              <a:rPr lang="en-US" altLang="zh-CN" sz="1600" dirty="0">
                <a:latin typeface="+mn-ea"/>
                <a:sym typeface="+mn-ea"/>
              </a:rPr>
              <a:t>cpu</a:t>
            </a:r>
            <a:r>
              <a:rPr lang="zh-CN" altLang="en-US" sz="1600" dirty="0">
                <a:latin typeface="+mn-ea"/>
                <a:sym typeface="+mn-ea"/>
              </a:rPr>
              <a:t>、内存的使用情况：</a:t>
            </a:r>
            <a:r>
              <a:rPr lang="en-US" altLang="zh-CN" sz="1600" dirty="0">
                <a:latin typeface="+mn-ea"/>
                <a:sym typeface="+mn-ea"/>
              </a:rPr>
              <a:t>adb shell top</a:t>
            </a:r>
            <a:endParaRPr lang="en-US" altLang="zh-CN" sz="1600" dirty="0">
              <a:latin typeface="+mn-ea"/>
              <a:sym typeface="+mn-ea"/>
            </a:endParaRPr>
          </a:p>
          <a:p>
            <a:pPr algn="l"/>
            <a:r>
              <a:rPr lang="zh-CN" altLang="en-US" dirty="0">
                <a:latin typeface="+mn-ea"/>
                <a:sym typeface="+mn-ea"/>
              </a:rPr>
              <a:t>如何监控手机app中的cpu 内存  电流  电量  流量</a:t>
            </a:r>
            <a:endParaRPr lang="zh-CN" altLang="en-US" dirty="0">
              <a:latin typeface="+mn-ea"/>
              <a:sym typeface="+mn-ea"/>
            </a:endParaRPr>
          </a:p>
          <a:p>
            <a:pPr algn="l"/>
            <a:r>
              <a:rPr lang="en-US" altLang="zh-CN" dirty="0">
                <a:latin typeface="+mn-ea"/>
                <a:sym typeface="+mn-ea"/>
              </a:rPr>
              <a:t>1</a:t>
            </a:r>
            <a:r>
              <a:rPr lang="zh-CN" altLang="en-US" dirty="0">
                <a:latin typeface="+mn-ea"/>
                <a:sym typeface="+mn-ea"/>
              </a:rPr>
              <a:t>、首先，我们要安装一个：</a:t>
            </a:r>
            <a:r>
              <a:rPr lang="en-US" altLang="zh-CN" dirty="0">
                <a:latin typeface="+mn-ea"/>
                <a:sym typeface="+mn-ea"/>
              </a:rPr>
              <a:t>Emmagee-2.3.apk</a:t>
            </a:r>
            <a:r>
              <a:rPr lang="zh-CN" altLang="en-US" dirty="0">
                <a:latin typeface="+mn-ea"/>
                <a:sym typeface="+mn-ea"/>
              </a:rPr>
              <a:t>文件</a:t>
            </a:r>
            <a:endParaRPr lang="zh-CN" altLang="en-US" dirty="0">
              <a:latin typeface="+mn-ea"/>
              <a:sym typeface="+mn-ea"/>
            </a:endParaRPr>
          </a:p>
          <a:p>
            <a:pPr algn="l"/>
            <a:endParaRPr lang="zh-CN" altLang="en-US"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pPr algn="l"/>
            <a:endParaRPr lang="zh-CN" altLang="en-US" sz="1600" dirty="0">
              <a:latin typeface="+mn-ea"/>
              <a:sym typeface="+mn-ea"/>
            </a:endParaRPr>
          </a:p>
          <a:p>
            <a:endParaRPr lang="zh-CN" altLang="en-US" sz="1600" dirty="0">
              <a:latin typeface="+mn-ea"/>
            </a:endParaRPr>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572135" y="1568450"/>
            <a:ext cx="10361930" cy="52590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stretch>
            <a:fillRect/>
          </a:stretch>
        </p:blipFill>
        <p:spPr>
          <a:xfrm>
            <a:off x="74295" y="640715"/>
            <a:ext cx="8706485" cy="4881880"/>
          </a:xfrm>
          <a:prstGeom prst="rect">
            <a:avLst/>
          </a:prstGeom>
        </p:spPr>
      </p:pic>
      <p:sp>
        <p:nvSpPr>
          <p:cNvPr id="8" name="文本占位符 7"/>
          <p:cNvSpPr>
            <a:spLocks noGrp="1"/>
          </p:cNvSpPr>
          <p:nvPr>
            <p:ph type="body" idx="1"/>
          </p:nvPr>
        </p:nvSpPr>
        <p:spPr>
          <a:xfrm>
            <a:off x="129330" y="5615940"/>
            <a:ext cx="8596668" cy="1570962"/>
          </a:xfrm>
        </p:spPr>
        <p:txBody>
          <a:bodyPr/>
          <a:lstStyle/>
          <a:p>
            <a:r>
              <a:rPr lang="en-US" altLang="zh-CN"/>
              <a:t>2</a:t>
            </a:r>
            <a:r>
              <a:rPr lang="zh-CN" altLang="en-US"/>
              <a:t>、双击图标，出现如下图所示：</a:t>
            </a:r>
            <a:endParaRPr lang="zh-CN" altLang="en-US"/>
          </a:p>
          <a:p>
            <a:endParaRPr lang="zh-CN" altLang="en-US"/>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547360" y="245110"/>
            <a:ext cx="5253355" cy="4411345"/>
          </a:xfrm>
        </p:spPr>
        <p:txBody>
          <a:bodyPr/>
          <a:lstStyle/>
          <a:p>
            <a:r>
              <a:rPr lang="zh-CN" altLang="en-US"/>
              <a:t>我们可以选择其中一个</a:t>
            </a:r>
            <a:r>
              <a:rPr lang="en-US" altLang="zh-CN"/>
              <a:t>app</a:t>
            </a:r>
            <a:r>
              <a:rPr lang="zh-CN" altLang="en-US"/>
              <a:t>点击测试即可！</a:t>
            </a:r>
            <a:endParaRPr lang="zh-CN" altLang="en-US"/>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7" name="图片 6"/>
          <p:cNvPicPr>
            <a:picLocks noChangeAspect="1"/>
          </p:cNvPicPr>
          <p:nvPr/>
        </p:nvPicPr>
        <p:blipFill>
          <a:blip r:embed="rId1" cstate="print"/>
          <a:stretch>
            <a:fillRect/>
          </a:stretch>
        </p:blipFill>
        <p:spPr>
          <a:xfrm>
            <a:off x="-53340" y="-38735"/>
            <a:ext cx="5014595" cy="68040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830" y="148590"/>
            <a:ext cx="8596630" cy="507365"/>
          </a:xfrm>
        </p:spPr>
        <p:txBody>
          <a:bodyPr/>
          <a:lstStyle/>
          <a:p>
            <a:r>
              <a:rPr lang="en-US" altLang="zh-CN" sz="1600">
                <a:solidFill>
                  <a:schemeClr val="tx1"/>
                </a:solidFill>
                <a:effectLst>
                  <a:outerShdw blurRad="38100" dist="19050" dir="2700000" algn="tl" rotWithShape="0">
                    <a:schemeClr val="dk1">
                      <a:alpha val="40000"/>
                    </a:schemeClr>
                  </a:outerShdw>
                </a:effectLst>
              </a:rPr>
              <a:t>3</a:t>
            </a:r>
            <a:r>
              <a:rPr lang="zh-CN" altLang="en-US" sz="1600">
                <a:solidFill>
                  <a:schemeClr val="tx1"/>
                </a:solidFill>
                <a:effectLst>
                  <a:outerShdw blurRad="38100" dist="19050" dir="2700000" algn="tl" rotWithShape="0">
                    <a:schemeClr val="dk1">
                      <a:alpha val="40000"/>
                    </a:schemeClr>
                  </a:outerShdw>
                </a:effectLst>
              </a:rPr>
              <a:t>、在测试过程中，会出现以下画面：</a:t>
            </a:r>
            <a:endParaRPr lang="zh-CN" altLang="en-US" sz="1600">
              <a:solidFill>
                <a:schemeClr val="tx1"/>
              </a:solidFill>
              <a:effectLst>
                <a:outerShdw blurRad="38100" dist="19050" dir="2700000" algn="tl" rotWithShape="0">
                  <a:schemeClr val="dk1">
                    <a:alpha val="40000"/>
                  </a:schemeClr>
                </a:outerShdw>
              </a:effectLst>
            </a:endParaRPr>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4329430" y="438150"/>
            <a:ext cx="3533140" cy="57708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866" y="1007871"/>
            <a:ext cx="8602133" cy="2585323"/>
          </a:xfrm>
          <a:prstGeom prst="rect">
            <a:avLst/>
          </a:prstGeom>
        </p:spPr>
        <p:txBody>
          <a:bodyPr wrap="square">
            <a:spAutoFit/>
          </a:bodyPr>
          <a:lstStyle/>
          <a:p>
            <a:r>
              <a:rPr lang="zh-CN" altLang="en-US" b="1" dirty="0" smtClean="0">
                <a:solidFill>
                  <a:srgbClr val="FF0000"/>
                </a:solidFill>
              </a:rPr>
              <a:t>                                                     下载</a:t>
            </a:r>
            <a:r>
              <a:rPr lang="en-US" altLang="zh-CN" b="1" dirty="0" smtClean="0">
                <a:solidFill>
                  <a:srgbClr val="FF0000"/>
                </a:solidFill>
              </a:rPr>
              <a:t>Android SDK </a:t>
            </a:r>
            <a:endParaRPr lang="en-US" altLang="zh-CN" b="1" dirty="0" smtClean="0">
              <a:solidFill>
                <a:srgbClr val="FF0000"/>
              </a:solidFill>
            </a:endParaRPr>
          </a:p>
          <a:p>
            <a:endParaRPr lang="en-US" altLang="zh-CN" b="1" dirty="0" smtClean="0">
              <a:solidFill>
                <a:srgbClr val="FF0000"/>
              </a:solidFill>
            </a:endParaRPr>
          </a:p>
          <a:p>
            <a:r>
              <a:rPr lang="en-US" altLang="zh-CN" dirty="0"/>
              <a:t>Android  SDK </a:t>
            </a:r>
            <a:r>
              <a:rPr lang="zh-CN" altLang="en-US" dirty="0"/>
              <a:t>下载地址：</a:t>
            </a:r>
            <a:r>
              <a:rPr lang="en-US" altLang="zh-CN" dirty="0"/>
              <a:t> </a:t>
            </a:r>
            <a:r>
              <a:rPr lang="en-US" altLang="zh-CN" dirty="0">
                <a:solidFill>
                  <a:schemeClr val="accent1"/>
                </a:solidFill>
              </a:rPr>
              <a:t>http://tools.android-studio.org</a:t>
            </a:r>
            <a:endParaRPr lang="zh-CN" altLang="en-US" dirty="0">
              <a:solidFill>
                <a:schemeClr val="accent1"/>
              </a:solidFill>
            </a:endParaRPr>
          </a:p>
          <a:p>
            <a:endParaRPr lang="en-US" altLang="zh-CN" dirty="0" smtClean="0"/>
          </a:p>
          <a:p>
            <a:r>
              <a:rPr lang="zh-CN" altLang="en-US" dirty="0" smtClean="0"/>
              <a:t>解压</a:t>
            </a:r>
            <a:r>
              <a:rPr lang="en-US" altLang="zh-CN" dirty="0" smtClean="0"/>
              <a:t>Android SDK</a:t>
            </a:r>
            <a:r>
              <a:rPr lang="zh-CN" altLang="en-US" dirty="0" smtClean="0"/>
              <a:t>文件，里面有两个应用程序：</a:t>
            </a:r>
            <a:endParaRPr lang="en-US" altLang="zh-CN" dirty="0" smtClean="0"/>
          </a:p>
          <a:p>
            <a:endParaRPr lang="en-US" altLang="zh-CN" dirty="0" smtClean="0"/>
          </a:p>
          <a:p>
            <a:r>
              <a:rPr lang="en-US" altLang="zh-CN" dirty="0" smtClean="0"/>
              <a:t>SDK Manager.exe    ----</a:t>
            </a:r>
            <a:r>
              <a:rPr lang="zh-CN" altLang="en-US" dirty="0" smtClean="0"/>
              <a:t>负责下载或更新不同版本的</a:t>
            </a:r>
            <a:r>
              <a:rPr lang="en-US" altLang="zh-CN" dirty="0" smtClean="0"/>
              <a:t>SDK</a:t>
            </a:r>
            <a:r>
              <a:rPr lang="zh-CN" altLang="en-US" dirty="0" smtClean="0"/>
              <a:t>包</a:t>
            </a:r>
            <a:endParaRPr lang="en-US" altLang="zh-CN" dirty="0" smtClean="0"/>
          </a:p>
          <a:p>
            <a:r>
              <a:rPr lang="en-US" altLang="zh-CN" dirty="0" smtClean="0"/>
              <a:t>AVD Manager.exe</a:t>
            </a:r>
            <a:r>
              <a:rPr lang="zh-CN" altLang="en-US" dirty="0"/>
              <a:t> </a:t>
            </a:r>
            <a:r>
              <a:rPr lang="zh-CN" altLang="en-US" dirty="0" smtClean="0"/>
              <a:t>    </a:t>
            </a:r>
            <a:r>
              <a:rPr lang="en-US" altLang="zh-CN" dirty="0" smtClean="0"/>
              <a:t>---SDK</a:t>
            </a:r>
            <a:r>
              <a:rPr lang="zh-CN" altLang="en-US" dirty="0" smtClean="0"/>
              <a:t>自带的安卓模拟器</a:t>
            </a:r>
            <a:endParaRPr lang="en-US" altLang="zh-CN" dirty="0" smtClean="0"/>
          </a:p>
          <a:p>
            <a:endParaRPr lang="zh-CN" altLang="en-US" dirty="0"/>
          </a:p>
        </p:txBody>
      </p:sp>
      <p:pic>
        <p:nvPicPr>
          <p:cNvPr id="2" name="图片 1"/>
          <p:cNvPicPr>
            <a:picLocks noChangeAspect="1"/>
          </p:cNvPicPr>
          <p:nvPr/>
        </p:nvPicPr>
        <p:blipFill>
          <a:blip r:embed="rId1" cstate="print"/>
          <a:stretch>
            <a:fillRect/>
          </a:stretch>
        </p:blipFill>
        <p:spPr>
          <a:xfrm>
            <a:off x="4973288" y="3503472"/>
            <a:ext cx="4691772" cy="2591874"/>
          </a:xfrm>
          <a:prstGeom prst="rect">
            <a:avLst/>
          </a:prstGeom>
        </p:spPr>
      </p:pic>
      <p:pic>
        <p:nvPicPr>
          <p:cNvPr id="4" name="图片 3"/>
          <p:cNvPicPr>
            <a:picLocks noChangeAspect="1"/>
          </p:cNvPicPr>
          <p:nvPr/>
        </p:nvPicPr>
        <p:blipFill>
          <a:blip r:embed="rId2" cstate="print"/>
          <a:stretch>
            <a:fillRect/>
          </a:stretch>
        </p:blipFill>
        <p:spPr>
          <a:xfrm>
            <a:off x="382244" y="3451957"/>
            <a:ext cx="4355584" cy="2643389"/>
          </a:xfrm>
          <a:prstGeom prst="rect">
            <a:avLst/>
          </a:prstGeom>
        </p:spPr>
      </p:pic>
      <p:sp>
        <p:nvSpPr>
          <p:cNvPr id="5" name="文本框 4"/>
          <p:cNvSpPr txBox="1"/>
          <p:nvPr/>
        </p:nvSpPr>
        <p:spPr>
          <a:xfrm>
            <a:off x="2731911" y="225778"/>
            <a:ext cx="4933245"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725" y="34925"/>
            <a:ext cx="8596630" cy="6730365"/>
          </a:xfrm>
        </p:spPr>
        <p:txBody>
          <a:bodyPr/>
          <a:lstStyle/>
          <a:p>
            <a:r>
              <a:rPr lang="en-US" altLang="zh-CN"/>
              <a:t>4</a:t>
            </a:r>
            <a:r>
              <a:rPr lang="zh-CN" altLang="en-US"/>
              <a:t>、也可以边测试边使用</a:t>
            </a:r>
            <a:r>
              <a:rPr lang="en-US" altLang="zh-CN"/>
              <a:t>monkey</a:t>
            </a:r>
            <a:r>
              <a:rPr lang="zh-CN" altLang="en-US"/>
              <a:t>命令继续压测淘宝软件</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5</a:t>
            </a:r>
            <a:r>
              <a:rPr lang="zh-CN" altLang="en-US"/>
              <a:t>、直到测试结束后，会出现如下画面：</a:t>
            </a:r>
            <a:endParaRPr lang="zh-CN" altLang="en-US"/>
          </a:p>
          <a:p>
            <a:endParaRPr lang="zh-CN" altLang="en-US"/>
          </a:p>
        </p:txBody>
      </p:sp>
      <p:pic>
        <p:nvPicPr>
          <p:cNvPr id="5" name="图片 4"/>
          <p:cNvPicPr>
            <a:picLocks noChangeAspect="1"/>
          </p:cNvPicPr>
          <p:nvPr/>
        </p:nvPicPr>
        <p:blipFill>
          <a:blip r:embed="rId1" cstate="print"/>
          <a:stretch>
            <a:fillRect/>
          </a:stretch>
        </p:blipFill>
        <p:spPr>
          <a:xfrm>
            <a:off x="85725" y="1004570"/>
            <a:ext cx="9180830" cy="38741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stretch>
            <a:fillRect/>
          </a:stretch>
        </p:blipFill>
        <p:spPr>
          <a:xfrm>
            <a:off x="36195" y="31115"/>
            <a:ext cx="6290310" cy="5190490"/>
          </a:xfrm>
          <a:prstGeom prst="rect">
            <a:avLst/>
          </a:prstGeom>
        </p:spPr>
      </p:pic>
      <p:pic>
        <p:nvPicPr>
          <p:cNvPr id="6" name="图片 5"/>
          <p:cNvPicPr>
            <a:picLocks noChangeAspect="1"/>
          </p:cNvPicPr>
          <p:nvPr/>
        </p:nvPicPr>
        <p:blipFill>
          <a:blip r:embed="rId2" cstate="print"/>
          <a:stretch>
            <a:fillRect/>
          </a:stretch>
        </p:blipFill>
        <p:spPr>
          <a:xfrm>
            <a:off x="6326505" y="3300095"/>
            <a:ext cx="6285865" cy="3507740"/>
          </a:xfrm>
          <a:prstGeom prst="rect">
            <a:avLst/>
          </a:prstGeom>
        </p:spPr>
      </p:pic>
      <p:sp>
        <p:nvSpPr>
          <p:cNvPr id="7" name="文本框 6"/>
          <p:cNvSpPr txBox="1"/>
          <p:nvPr/>
        </p:nvSpPr>
        <p:spPr>
          <a:xfrm>
            <a:off x="6588125" y="2780665"/>
            <a:ext cx="5436870" cy="368300"/>
          </a:xfrm>
          <a:prstGeom prst="rect">
            <a:avLst/>
          </a:prstGeom>
          <a:noFill/>
        </p:spPr>
        <p:txBody>
          <a:bodyPr wrap="square" rtlCol="0">
            <a:spAutoFit/>
          </a:bodyPr>
          <a:lstStyle/>
          <a:p>
            <a:r>
              <a:rPr lang="en-US" altLang="zh-CN"/>
              <a:t>6.</a:t>
            </a:r>
            <a:r>
              <a:rPr lang="zh-CN" altLang="en-US"/>
              <a:t>、通过敲命令进入</a:t>
            </a:r>
            <a:r>
              <a:rPr lang="en-US" altLang="zh-CN"/>
              <a:t>sd</a:t>
            </a:r>
            <a:r>
              <a:rPr lang="zh-CN" altLang="en-US"/>
              <a:t>卡内查看</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6355" y="74295"/>
            <a:ext cx="8596630" cy="6071870"/>
          </a:xfrm>
        </p:spPr>
        <p:txBody>
          <a:bodyPr/>
          <a:lstStyle/>
          <a:p>
            <a:r>
              <a:rPr lang="en-US" altLang="zh-CN"/>
              <a:t>7</a:t>
            </a:r>
            <a:r>
              <a:rPr lang="zh-CN" altLang="en-US"/>
              <a:t>、也可以通过蓝叠找到</a:t>
            </a:r>
            <a:r>
              <a:rPr lang="en-US" altLang="zh-CN"/>
              <a:t>sd</a:t>
            </a:r>
            <a:r>
              <a:rPr lang="zh-CN" altLang="en-US"/>
              <a:t>卡内的</a:t>
            </a:r>
            <a:r>
              <a:rPr lang="en-US" altLang="zh-CN"/>
              <a:t>.csv</a:t>
            </a:r>
            <a:r>
              <a:rPr lang="zh-CN" altLang="en-US"/>
              <a:t>文件</a:t>
            </a:r>
            <a:endParaRPr lang="zh-CN" altLang="en-US"/>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46355" y="482600"/>
            <a:ext cx="11047730" cy="3716655"/>
          </a:xfrm>
          <a:prstGeom prst="rect">
            <a:avLst/>
          </a:prstGeom>
        </p:spPr>
      </p:pic>
      <p:pic>
        <p:nvPicPr>
          <p:cNvPr id="6" name="图片 5"/>
          <p:cNvPicPr>
            <a:picLocks noChangeAspect="1"/>
          </p:cNvPicPr>
          <p:nvPr/>
        </p:nvPicPr>
        <p:blipFill>
          <a:blip r:embed="rId2" cstate="print"/>
          <a:stretch>
            <a:fillRect/>
          </a:stretch>
        </p:blipFill>
        <p:spPr>
          <a:xfrm>
            <a:off x="-46355" y="4199255"/>
            <a:ext cx="6386195" cy="263334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350" y="20955"/>
            <a:ext cx="9267825" cy="5836285"/>
          </a:xfrm>
        </p:spPr>
        <p:txBody>
          <a:bodyPr/>
          <a:lstStyle/>
          <a:p>
            <a:endParaRPr lang="en-US" altLang="zh-CN"/>
          </a:p>
          <a:p>
            <a:r>
              <a:rPr lang="en-US" altLang="zh-CN"/>
              <a:t>8</a:t>
            </a:r>
            <a:r>
              <a:rPr lang="zh-CN" altLang="en-US"/>
              <a:t>、看，这就是我们保存在</a:t>
            </a:r>
            <a:r>
              <a:rPr lang="en-US" altLang="zh-CN"/>
              <a:t>D</a:t>
            </a:r>
            <a:r>
              <a:rPr lang="zh-CN" altLang="en-US"/>
              <a:t>盘的报告</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6350" y="541020"/>
            <a:ext cx="11076305" cy="63271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085" y="60960"/>
            <a:ext cx="9215755" cy="5690870"/>
          </a:xfrm>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solidFill>
                  <a:prstClr val="black">
                    <a:tint val="75000"/>
                  </a:prstClr>
                </a:solidFill>
              </a:rPr>
              <a:t>合众</a:t>
            </a:r>
            <a:r>
              <a:rPr lang="en-US" altLang="zh-CN" smtClean="0">
                <a:solidFill>
                  <a:prstClr val="black">
                    <a:tint val="75000"/>
                  </a:prstClr>
                </a:solidFill>
              </a:rPr>
              <a:t>IT</a:t>
            </a:r>
            <a:endParaRPr lang="en-US" dirty="0">
              <a:solidFill>
                <a:prstClr val="black">
                  <a:tint val="75000"/>
                </a:prstClr>
              </a:solidFill>
            </a:endParaRPr>
          </a:p>
        </p:txBody>
      </p:sp>
      <p:pic>
        <p:nvPicPr>
          <p:cNvPr id="5" name="图片 4"/>
          <p:cNvPicPr>
            <a:picLocks noChangeAspect="1"/>
          </p:cNvPicPr>
          <p:nvPr/>
        </p:nvPicPr>
        <p:blipFill>
          <a:blip r:embed="rId1" cstate="print"/>
          <a:stretch>
            <a:fillRect/>
          </a:stretch>
        </p:blipFill>
        <p:spPr>
          <a:xfrm>
            <a:off x="45085" y="61595"/>
            <a:ext cx="12124690" cy="67532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7475" y="1610360"/>
            <a:ext cx="8596668" cy="3403600"/>
          </a:xfrm>
        </p:spPr>
        <p:txBody>
          <a:bodyPr/>
          <a:lstStyle/>
          <a:p>
            <a:r>
              <a:rPr lang="en-US" altLang="zh-CN"/>
              <a:t>       Bye,Thank  You !</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252249" y="2192858"/>
            <a:ext cx="5135327" cy="3702563"/>
          </a:xfrm>
          <a:prstGeom prst="rect">
            <a:avLst/>
          </a:prstGeom>
        </p:spPr>
      </p:pic>
      <p:sp>
        <p:nvSpPr>
          <p:cNvPr id="5" name="矩形 4"/>
          <p:cNvSpPr/>
          <p:nvPr/>
        </p:nvSpPr>
        <p:spPr>
          <a:xfrm>
            <a:off x="252249" y="1626282"/>
            <a:ext cx="4389215" cy="338554"/>
          </a:xfrm>
          <a:prstGeom prst="rect">
            <a:avLst/>
          </a:prstGeom>
        </p:spPr>
        <p:txBody>
          <a:bodyPr wrap="none">
            <a:spAutoFit/>
          </a:bodyPr>
          <a:lstStyle/>
          <a:p>
            <a:r>
              <a:rPr lang="zh-CN" altLang="en-US" sz="1600" dirty="0" smtClean="0"/>
              <a:t>运行</a:t>
            </a:r>
            <a:r>
              <a:rPr lang="zh-CN" altLang="en-US" sz="1600" dirty="0"/>
              <a:t>“</a:t>
            </a:r>
            <a:r>
              <a:rPr lang="en-US" altLang="zh-CN" sz="1600" dirty="0"/>
              <a:t>SDK Manager.exe”</a:t>
            </a:r>
            <a:r>
              <a:rPr lang="zh-CN" altLang="en-US" sz="1600" dirty="0"/>
              <a:t>进行</a:t>
            </a:r>
            <a:r>
              <a:rPr lang="en-US" altLang="zh-CN" sz="1600" dirty="0"/>
              <a:t>SDK</a:t>
            </a:r>
            <a:r>
              <a:rPr lang="zh-CN" altLang="en-US" sz="1600" dirty="0" smtClean="0"/>
              <a:t>下载并解压</a:t>
            </a:r>
            <a:endParaRPr lang="zh-CN" altLang="en-US" sz="1600" dirty="0"/>
          </a:p>
        </p:txBody>
      </p:sp>
      <p:sp>
        <p:nvSpPr>
          <p:cNvPr id="6" name="文本框 5"/>
          <p:cNvSpPr txBox="1"/>
          <p:nvPr/>
        </p:nvSpPr>
        <p:spPr>
          <a:xfrm>
            <a:off x="2538728" y="255090"/>
            <a:ext cx="4933245"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sp>
        <p:nvSpPr>
          <p:cNvPr id="2" name="文本框 1"/>
          <p:cNvSpPr txBox="1"/>
          <p:nvPr/>
        </p:nvSpPr>
        <p:spPr>
          <a:xfrm>
            <a:off x="5759670" y="1458501"/>
            <a:ext cx="4330262" cy="954107"/>
          </a:xfrm>
          <a:prstGeom prst="rect">
            <a:avLst/>
          </a:prstGeom>
          <a:noFill/>
        </p:spPr>
        <p:txBody>
          <a:bodyPr wrap="square" rtlCol="0">
            <a:spAutoFit/>
          </a:bodyPr>
          <a:lstStyle/>
          <a:p>
            <a:r>
              <a:rPr lang="en-US" altLang="zh-CN" sz="1400" b="1" dirty="0" smtClean="0"/>
              <a:t>Platform-tools</a:t>
            </a:r>
            <a:r>
              <a:rPr lang="zh-CN" altLang="en-US" sz="1400" b="1" dirty="0" smtClean="0"/>
              <a:t>：</a:t>
            </a:r>
            <a:endParaRPr lang="en-US" altLang="zh-CN" sz="1400" b="1" dirty="0" smtClean="0"/>
          </a:p>
          <a:p>
            <a:r>
              <a:rPr lang="zh-CN" altLang="en-US" sz="1400" b="1" dirty="0" smtClean="0"/>
              <a:t>开</a:t>
            </a:r>
            <a:r>
              <a:rPr lang="zh-CN" altLang="en-US" sz="1400" dirty="0" smtClean="0"/>
              <a:t>发</a:t>
            </a:r>
            <a:r>
              <a:rPr lang="en-US" altLang="zh-CN" sz="1400" dirty="0"/>
              <a:t>app</a:t>
            </a:r>
            <a:r>
              <a:rPr lang="zh-CN" altLang="en-US" sz="1400" dirty="0"/>
              <a:t>的</a:t>
            </a:r>
            <a:r>
              <a:rPr lang="zh-CN" altLang="en-US" sz="1400" dirty="0" smtClean="0"/>
              <a:t>平台依赖</a:t>
            </a:r>
            <a:r>
              <a:rPr lang="zh-CN" altLang="en-US" sz="1400" dirty="0"/>
              <a:t>的</a:t>
            </a:r>
            <a:r>
              <a:rPr lang="zh-CN" altLang="en-US" sz="1400" dirty="0" smtClean="0"/>
              <a:t>开发和</a:t>
            </a:r>
            <a:r>
              <a:rPr lang="zh-CN" altLang="en-US" sz="1400" dirty="0"/>
              <a:t>调试工具</a:t>
            </a:r>
            <a:r>
              <a:rPr lang="en-US" altLang="zh-CN" sz="1400" dirty="0"/>
              <a:t>,</a:t>
            </a:r>
            <a:r>
              <a:rPr lang="zh-CN" altLang="en-US" sz="1400" dirty="0" smtClean="0"/>
              <a:t>包括</a:t>
            </a:r>
            <a:r>
              <a:rPr lang="en-US" altLang="zh-CN" sz="1400" dirty="0" smtClean="0"/>
              <a:t>ADB</a:t>
            </a:r>
            <a:r>
              <a:rPr lang="zh-CN" altLang="en-US" sz="1400" dirty="0" smtClean="0"/>
              <a:t>、</a:t>
            </a:r>
            <a:r>
              <a:rPr lang="en-US" altLang="zh-CN" sz="1400" dirty="0" err="1"/>
              <a:t>fastboot</a:t>
            </a:r>
            <a:r>
              <a:rPr lang="zh-CN" altLang="en-US" sz="1400" dirty="0" smtClean="0"/>
              <a:t>等</a:t>
            </a:r>
            <a:endParaRPr lang="en-US" altLang="zh-CN" sz="1400" dirty="0" smtClean="0"/>
          </a:p>
          <a:p>
            <a:endParaRPr lang="en-US" altLang="zh-CN" sz="1400" b="1" dirty="0" smtClean="0"/>
          </a:p>
        </p:txBody>
      </p:sp>
      <p:sp>
        <p:nvSpPr>
          <p:cNvPr id="3" name="文本框 2"/>
          <p:cNvSpPr txBox="1"/>
          <p:nvPr/>
        </p:nvSpPr>
        <p:spPr>
          <a:xfrm>
            <a:off x="1870841" y="998150"/>
            <a:ext cx="4950373" cy="400110"/>
          </a:xfrm>
          <a:prstGeom prst="rect">
            <a:avLst/>
          </a:prstGeom>
          <a:noFill/>
        </p:spPr>
        <p:txBody>
          <a:bodyPr wrap="square" rtlCol="0">
            <a:spAutoFit/>
          </a:bodyPr>
          <a:lstStyle/>
          <a:p>
            <a:r>
              <a:rPr lang="en-US" altLang="zh-CN" dirty="0" smtClean="0"/>
              <a:t>                         </a:t>
            </a:r>
            <a:r>
              <a:rPr lang="en-US" altLang="zh-CN" sz="2000" b="1" dirty="0" smtClean="0">
                <a:solidFill>
                  <a:srgbClr val="FF0000"/>
                </a:solidFill>
              </a:rPr>
              <a:t>SDK Manager</a:t>
            </a:r>
            <a:endParaRPr lang="zh-CN" altLang="en-US" sz="2000" b="1" dirty="0">
              <a:solidFill>
                <a:srgbClr val="FF0000"/>
              </a:solidFill>
            </a:endParaRPr>
          </a:p>
        </p:txBody>
      </p:sp>
      <p:pic>
        <p:nvPicPr>
          <p:cNvPr id="8" name="图片 7"/>
          <p:cNvPicPr>
            <a:picLocks noChangeAspect="1"/>
          </p:cNvPicPr>
          <p:nvPr/>
        </p:nvPicPr>
        <p:blipFill>
          <a:blip r:embed="rId2" cstate="print"/>
          <a:stretch>
            <a:fillRect/>
          </a:stretch>
        </p:blipFill>
        <p:spPr>
          <a:xfrm>
            <a:off x="5654305" y="2514046"/>
            <a:ext cx="4924425" cy="33813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095023" y="2760668"/>
            <a:ext cx="1035861"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smtClean="0">
                <a:ln>
                  <a:noFill/>
                </a:ln>
                <a:solidFill>
                  <a:schemeClr val="tx1"/>
                </a:solidFill>
                <a:effectLst/>
                <a:latin typeface="Arial" panose="020B0604020202020204" pitchFamily="34" charset="0"/>
              </a:rPr>
              <a:t>  </a:t>
            </a:r>
            <a:r>
              <a:rPr kumimoji="0" lang="zh-CN" altLang="zh-CN" sz="20300" b="0" i="0" u="none" strike="noStrike" cap="none" normalizeH="0" baseline="0" dirty="0" smtClean="0">
                <a:ln>
                  <a:noFill/>
                </a:ln>
                <a:solidFill>
                  <a:schemeClr val="tx1"/>
                </a:solidFill>
                <a:effectLst/>
                <a:latin typeface="Arial" panose="020B0604020202020204" pitchFamily="34" charset="0"/>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文本框 3"/>
          <p:cNvSpPr txBox="1"/>
          <p:nvPr/>
        </p:nvSpPr>
        <p:spPr>
          <a:xfrm>
            <a:off x="434459" y="1150837"/>
            <a:ext cx="8203842" cy="2585323"/>
          </a:xfrm>
          <a:prstGeom prst="rect">
            <a:avLst/>
          </a:prstGeom>
          <a:noFill/>
        </p:spPr>
        <p:txBody>
          <a:bodyPr wrap="square" rtlCol="0">
            <a:spAutoFit/>
          </a:bodyPr>
          <a:lstStyle/>
          <a:p>
            <a:r>
              <a:rPr lang="en-US" altLang="zh-CN" dirty="0" smtClean="0"/>
              <a:t>                                         </a:t>
            </a:r>
            <a:r>
              <a:rPr lang="en-US" altLang="zh-CN" sz="2000" dirty="0" smtClean="0">
                <a:solidFill>
                  <a:schemeClr val="accent4"/>
                </a:solidFill>
              </a:rPr>
              <a:t>SDK</a:t>
            </a:r>
            <a:r>
              <a:rPr lang="zh-CN" altLang="en-US" sz="2000" dirty="0" smtClean="0">
                <a:solidFill>
                  <a:schemeClr val="accent4"/>
                </a:solidFill>
              </a:rPr>
              <a:t>环境变量配置</a:t>
            </a:r>
            <a:endParaRPr lang="en-US" altLang="zh-CN" sz="2000" dirty="0" smtClean="0">
              <a:solidFill>
                <a:schemeClr val="accent4"/>
              </a:solidFill>
            </a:endParaRPr>
          </a:p>
          <a:p>
            <a:endParaRPr lang="en-US" altLang="zh-CN" dirty="0" smtClean="0"/>
          </a:p>
          <a:p>
            <a:r>
              <a:rPr lang="zh-CN" altLang="en-US" dirty="0" smtClean="0"/>
              <a:t>找到</a:t>
            </a:r>
            <a:r>
              <a:rPr lang="en-US" altLang="zh-CN" dirty="0" smtClean="0"/>
              <a:t>SDK</a:t>
            </a:r>
            <a:r>
              <a:rPr lang="zh-CN" altLang="en-US" dirty="0" smtClean="0"/>
              <a:t>里面的</a:t>
            </a:r>
            <a:r>
              <a:rPr lang="en-US" altLang="zh-CN" dirty="0" smtClean="0"/>
              <a:t>adb.exe</a:t>
            </a:r>
            <a:r>
              <a:rPr lang="zh-CN" altLang="en-US" dirty="0" smtClean="0"/>
              <a:t>，新版本是在</a:t>
            </a:r>
            <a:r>
              <a:rPr lang="en-US" altLang="zh-CN" dirty="0" smtClean="0"/>
              <a:t>platform-tools</a:t>
            </a:r>
            <a:r>
              <a:rPr lang="zh-CN" altLang="en-US" dirty="0" smtClean="0"/>
              <a:t>目录，假定所在路径为</a:t>
            </a:r>
            <a:r>
              <a:rPr lang="en-US" altLang="zh-CN" sz="1600" dirty="0" smtClean="0">
                <a:solidFill>
                  <a:schemeClr val="accent1"/>
                </a:solidFill>
              </a:rPr>
              <a:t>F</a:t>
            </a:r>
            <a:r>
              <a:rPr lang="en-US" altLang="zh-CN" sz="1600" dirty="0">
                <a:solidFill>
                  <a:schemeClr val="accent1"/>
                </a:solidFill>
              </a:rPr>
              <a:t>:\</a:t>
            </a:r>
            <a:r>
              <a:rPr lang="en-US" altLang="zh-CN" sz="1600" dirty="0" smtClean="0">
                <a:solidFill>
                  <a:schemeClr val="accent1"/>
                </a:solidFill>
              </a:rPr>
              <a:t>SDKTOOLS\android-sdk-24.4-windows\platform-tools</a:t>
            </a:r>
            <a:endParaRPr lang="en-US" altLang="zh-CN" sz="1600" dirty="0" smtClean="0">
              <a:solidFill>
                <a:schemeClr val="accent1"/>
              </a:solidFill>
            </a:endParaRPr>
          </a:p>
          <a:p>
            <a:endParaRPr lang="en-US" altLang="zh-CN" dirty="0" smtClean="0"/>
          </a:p>
          <a:p>
            <a:r>
              <a:rPr lang="zh-CN" altLang="en-US" dirty="0" smtClean="0"/>
              <a:t>右键我的电脑 </a:t>
            </a:r>
            <a:r>
              <a:rPr lang="en-US" altLang="zh-CN" dirty="0" smtClean="0"/>
              <a:t>- 【</a:t>
            </a:r>
            <a:r>
              <a:rPr lang="zh-CN" altLang="en-US" dirty="0" smtClean="0"/>
              <a:t>属性</a:t>
            </a:r>
            <a:r>
              <a:rPr lang="en-US" altLang="zh-CN" dirty="0" smtClean="0"/>
              <a:t>】</a:t>
            </a:r>
            <a:r>
              <a:rPr lang="zh-CN" altLang="en-US" dirty="0" smtClean="0"/>
              <a:t> </a:t>
            </a:r>
            <a:r>
              <a:rPr lang="en-US" altLang="zh-CN" dirty="0"/>
              <a:t>- 【</a:t>
            </a:r>
            <a:r>
              <a:rPr lang="zh-CN" altLang="en-US" dirty="0" smtClean="0"/>
              <a:t>高级系统设置</a:t>
            </a:r>
            <a:r>
              <a:rPr lang="en-US" altLang="zh-CN" dirty="0"/>
              <a:t>】</a:t>
            </a:r>
            <a:r>
              <a:rPr lang="en-US" altLang="zh-CN" dirty="0" smtClean="0"/>
              <a:t> – 【</a:t>
            </a:r>
            <a:r>
              <a:rPr lang="zh-CN" altLang="en-US" dirty="0" smtClean="0"/>
              <a:t>高级</a:t>
            </a:r>
            <a:r>
              <a:rPr lang="en-US" altLang="zh-CN" dirty="0"/>
              <a:t>】</a:t>
            </a:r>
            <a:r>
              <a:rPr lang="zh-CN" altLang="en-US" dirty="0" smtClean="0"/>
              <a:t> ，点击</a:t>
            </a:r>
            <a:r>
              <a:rPr lang="en-US" altLang="zh-CN" dirty="0" smtClean="0"/>
              <a:t>【</a:t>
            </a:r>
            <a:r>
              <a:rPr lang="zh-CN" altLang="en-US" dirty="0" smtClean="0"/>
              <a:t>环境变量</a:t>
            </a:r>
            <a:r>
              <a:rPr lang="en-US" altLang="zh-CN" dirty="0"/>
              <a:t>】 </a:t>
            </a:r>
            <a:endParaRPr lang="en-US" altLang="zh-CN" dirty="0" smtClean="0"/>
          </a:p>
          <a:p>
            <a:r>
              <a:rPr lang="zh-CN" altLang="en-US" dirty="0" smtClean="0"/>
              <a:t>在弹出窗口中找到</a:t>
            </a:r>
            <a:r>
              <a:rPr lang="en-US" altLang="zh-CN" dirty="0" smtClean="0"/>
              <a:t>【</a:t>
            </a:r>
            <a:r>
              <a:rPr lang="zh-CN" altLang="en-US" dirty="0" smtClean="0"/>
              <a:t>系统变量</a:t>
            </a:r>
            <a:r>
              <a:rPr lang="en-US" altLang="zh-CN" dirty="0" smtClean="0"/>
              <a:t>】</a:t>
            </a:r>
            <a:r>
              <a:rPr lang="zh-CN" altLang="en-US" dirty="0" smtClean="0"/>
              <a:t>，双击</a:t>
            </a:r>
            <a:r>
              <a:rPr lang="en-US" altLang="zh-CN" dirty="0" smtClean="0"/>
              <a:t>【path】</a:t>
            </a:r>
            <a:r>
              <a:rPr lang="zh-CN" altLang="en-US" dirty="0" smtClean="0"/>
              <a:t>，在编辑框最末处添加路径</a:t>
            </a:r>
            <a:r>
              <a:rPr lang="en-US" altLang="zh-CN" dirty="0" smtClean="0">
                <a:solidFill>
                  <a:schemeClr val="accent1"/>
                </a:solidFill>
              </a:rPr>
              <a:t>; </a:t>
            </a:r>
            <a:r>
              <a:rPr lang="en-US" altLang="zh-CN" dirty="0">
                <a:solidFill>
                  <a:schemeClr val="accent1"/>
                </a:solidFill>
              </a:rPr>
              <a:t>F:\</a:t>
            </a:r>
            <a:r>
              <a:rPr lang="en-US" altLang="zh-CN" dirty="0" smtClean="0">
                <a:solidFill>
                  <a:schemeClr val="accent1"/>
                </a:solidFill>
              </a:rPr>
              <a:t>SDKTOOLS\android-sdk-24.4-windows\platform-tools</a:t>
            </a:r>
            <a:endParaRPr lang="en-US" altLang="zh-CN" dirty="0" smtClean="0">
              <a:solidFill>
                <a:schemeClr val="accent1"/>
              </a:solidFill>
            </a:endParaRPr>
          </a:p>
          <a:p>
            <a:r>
              <a:rPr lang="en-US" altLang="zh-CN" dirty="0" smtClean="0"/>
              <a:t>(</a:t>
            </a:r>
            <a:r>
              <a:rPr lang="zh-CN" altLang="en-US" dirty="0" smtClean="0"/>
              <a:t>注意每个变量之间需要用分引号；隔开，最后面的变量可不加；）</a:t>
            </a:r>
            <a:endParaRPr lang="zh-CN" altLang="en-US" dirty="0"/>
          </a:p>
        </p:txBody>
      </p:sp>
      <p:pic>
        <p:nvPicPr>
          <p:cNvPr id="5" name="图片 4"/>
          <p:cNvPicPr>
            <a:picLocks noChangeAspect="1"/>
          </p:cNvPicPr>
          <p:nvPr/>
        </p:nvPicPr>
        <p:blipFill>
          <a:blip r:embed="rId1" cstate="print"/>
          <a:stretch>
            <a:fillRect/>
          </a:stretch>
        </p:blipFill>
        <p:spPr>
          <a:xfrm>
            <a:off x="4794538" y="4587741"/>
            <a:ext cx="5608158" cy="1231766"/>
          </a:xfrm>
          <a:prstGeom prst="rect">
            <a:avLst/>
          </a:prstGeom>
        </p:spPr>
      </p:pic>
      <p:pic>
        <p:nvPicPr>
          <p:cNvPr id="6" name="图片 5"/>
          <p:cNvPicPr>
            <a:picLocks noChangeAspect="1"/>
          </p:cNvPicPr>
          <p:nvPr/>
        </p:nvPicPr>
        <p:blipFill>
          <a:blip r:embed="rId2" cstate="print"/>
          <a:stretch>
            <a:fillRect/>
          </a:stretch>
        </p:blipFill>
        <p:spPr>
          <a:xfrm>
            <a:off x="469205" y="4062749"/>
            <a:ext cx="4067175" cy="2066925"/>
          </a:xfrm>
          <a:prstGeom prst="rect">
            <a:avLst/>
          </a:prstGeom>
        </p:spPr>
      </p:pic>
      <p:sp>
        <p:nvSpPr>
          <p:cNvPr id="9" name="文本框 8"/>
          <p:cNvSpPr txBox="1"/>
          <p:nvPr/>
        </p:nvSpPr>
        <p:spPr>
          <a:xfrm>
            <a:off x="1970149" y="177918"/>
            <a:ext cx="4933245" cy="646331"/>
          </a:xfrm>
          <a:prstGeom prst="rect">
            <a:avLst/>
          </a:prstGeom>
          <a:noFill/>
        </p:spPr>
        <p:txBody>
          <a:bodyPr wrap="square" rtlCol="0">
            <a:spAutoFit/>
          </a:bodyPr>
          <a:lstStyle/>
          <a:p>
            <a:r>
              <a:rPr lang="en-US" altLang="zh-CN" dirty="0" smtClean="0"/>
              <a:t>        </a:t>
            </a:r>
            <a:r>
              <a:rPr lang="en-US" altLang="zh-CN" sz="3600" b="1" dirty="0" smtClean="0">
                <a:solidFill>
                  <a:schemeClr val="accent2"/>
                </a:solidFill>
                <a:effectLst>
                  <a:outerShdw blurRad="38100" dist="38100" dir="2700000" algn="tl">
                    <a:srgbClr val="000000">
                      <a:alpha val="43137"/>
                    </a:srgbClr>
                  </a:outerShdw>
                </a:effectLst>
              </a:rPr>
              <a:t>Monkey </a:t>
            </a:r>
            <a:r>
              <a:rPr lang="zh-CN" altLang="en-US" sz="3600" b="1" dirty="0" smtClean="0">
                <a:solidFill>
                  <a:schemeClr val="accent2"/>
                </a:solidFill>
                <a:effectLst>
                  <a:outerShdw blurRad="38100" dist="38100" dir="2700000" algn="tl">
                    <a:srgbClr val="000000">
                      <a:alpha val="43137"/>
                    </a:srgbClr>
                  </a:outerShdw>
                </a:effectLst>
              </a:rPr>
              <a:t>环境配置</a:t>
            </a:r>
            <a:endParaRPr lang="zh-CN" altLang="en-US" sz="3600" b="1" dirty="0">
              <a:solidFill>
                <a:schemeClr val="accent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14504</Words>
  <Application>WPS 演示</Application>
  <PresentationFormat>自定义</PresentationFormat>
  <Paragraphs>752</Paragraphs>
  <Slides>75</Slides>
  <Notes>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75</vt:i4>
      </vt:variant>
    </vt:vector>
  </HeadingPairs>
  <TitlesOfParts>
    <vt:vector size="90" baseType="lpstr">
      <vt:lpstr>Arial</vt:lpstr>
      <vt:lpstr>宋体</vt:lpstr>
      <vt:lpstr>Wingdings</vt:lpstr>
      <vt:lpstr>Wingdings 3</vt:lpstr>
      <vt:lpstr>Symbol</vt:lpstr>
      <vt:lpstr>黑体</vt:lpstr>
      <vt:lpstr>Ebrima</vt:lpstr>
      <vt:lpstr>微软雅黑</vt:lpstr>
      <vt:lpstr>楷体</vt:lpstr>
      <vt:lpstr>Wingdings</vt:lpstr>
      <vt:lpstr>Arial Unicode MS</vt:lpstr>
      <vt:lpstr>Arial Black</vt:lpstr>
      <vt:lpstr>Calibri</vt:lpstr>
      <vt:lpstr>Times New Roman</vt:lpstr>
      <vt:lpstr>平面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monkey测试结果分析</vt:lpstr>
      <vt:lpstr>PowerPoint 演示文稿</vt:lpstr>
      <vt:lpstr>必须重视Crash</vt:lpstr>
      <vt:lpstr>monkey的特性</vt:lpstr>
      <vt:lpstr>如何查看安卓设备监控</vt:lpstr>
      <vt:lpstr>如何进入安卓设备</vt:lpstr>
      <vt:lpstr>PowerPoint 演示文稿</vt:lpstr>
      <vt:lpstr>实例：使用monkey发一条测试命令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3、在测试过程中，会出现以下画面：</vt:lpstr>
      <vt:lpstr>PowerPoint 演示文稿</vt:lpstr>
      <vt:lpstr>PowerPoint 演示文稿</vt:lpstr>
      <vt:lpstr>PowerPoint 演示文稿</vt:lpstr>
      <vt:lpstr>PowerPoint 演示文稿</vt:lpstr>
      <vt:lpstr>PowerPoint 演示文稿</vt:lpstr>
      <vt:lpstr>       Bye,Thank  You !</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ADB and Monkey</dc:title>
  <dc:creator>User</dc:creator>
  <cp:lastModifiedBy>EDY</cp:lastModifiedBy>
  <cp:revision>374</cp:revision>
  <dcterms:created xsi:type="dcterms:W3CDTF">2016-09-21T06:00:00Z</dcterms:created>
  <dcterms:modified xsi:type="dcterms:W3CDTF">2021-12-29T07:25:52Z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CCA4B7DC23CC4EFE8461AEDED3298B4C</vt:lpwstr>
  </property>
</Properties>
</file>